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80" r:id="rId5"/>
    <p:sldId id="259" r:id="rId6"/>
    <p:sldId id="282" r:id="rId7"/>
    <p:sldId id="261" r:id="rId8"/>
    <p:sldId id="278" r:id="rId9"/>
    <p:sldId id="263" r:id="rId10"/>
    <p:sldId id="284" r:id="rId11"/>
    <p:sldId id="285" r:id="rId12"/>
    <p:sldId id="265" r:id="rId13"/>
    <p:sldId id="286" r:id="rId14"/>
    <p:sldId id="268" r:id="rId15"/>
    <p:sldId id="269" r:id="rId16"/>
    <p:sldId id="289" r:id="rId17"/>
    <p:sldId id="290" r:id="rId18"/>
    <p:sldId id="291" r:id="rId19"/>
    <p:sldId id="279" r:id="rId20"/>
    <p:sldId id="274" r:id="rId21"/>
    <p:sldId id="287" r:id="rId22"/>
    <p:sldId id="288" r:id="rId23"/>
    <p:sldId id="277" r:id="rId24"/>
  </p:sldIdLst>
  <p:sldSz cx="9144000" cy="5143500" type="screen16x9"/>
  <p:notesSz cx="9144000" cy="51435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</p:embeddedFontLst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8C03CA1-4620-40E7-AB68-4855C7B7FE63}">
  <a:tblStyle styleId="{65F4874B-5BDB-46DB-8676-783178F2E76E}" styleName="Table_1">
    <a:wholeTbl>
      <a:tcTxStyle>
        <a:srgbClr val="000000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D8C03CA1-4620-40E7-AB68-4855C7B7FE63}" styleName="Table_0">
    <a:wholeTbl>
      <a:tcTxStyle>
        <a:srgbClr val="000000"/>
      </a:tcTxStyle>
      <a:tcStyle>
        <a:tcBdr>
          <a:left>
            <a:ln w="9525">
              <a:solidFill>
                <a:srgbClr val="9E9E9E"/>
              </a:solidFill>
            </a:ln>
          </a:left>
          <a:right>
            <a:ln w="9525">
              <a:solidFill>
                <a:srgbClr val="9E9E9E"/>
              </a:solidFill>
            </a:ln>
          </a:right>
          <a:top>
            <a:ln w="9525">
              <a:solidFill>
                <a:srgbClr val="9E9E9E"/>
              </a:solidFill>
            </a:ln>
          </a:top>
          <a:bottom>
            <a:ln w="9525">
              <a:solidFill>
                <a:srgbClr val="9E9E9E"/>
              </a:solidFill>
            </a:ln>
          </a:bottom>
          <a:insideH>
            <a:ln w="9525">
              <a:solidFill>
                <a:srgbClr val="9E9E9E"/>
              </a:solidFill>
            </a:ln>
          </a:insideH>
          <a:insideV>
            <a:ln w="9525">
              <a:solidFill>
                <a:srgbClr val="9E9E9E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63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20" y="15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19EDB-D320-4A7D-9ABB-3695E1B74AFA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48B35-B5A5-400A-9FA2-25850096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5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slide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 bwMode="auto"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pPr>
              <a:defRPr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 bwMode="auto"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pPr>
              <a:defRPr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Big number" userDrawn="1">
  <p:cSld name="BIG_NUMB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 bwMode="auto"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pPr>
              <a:defRPr/>
            </a:pPr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 bwMode="auto"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Blank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ection header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 bwMode="auto"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pPr>
              <a:defRPr/>
            </a:pP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and body" type="tx" userDrawn="1">
  <p:cSld name="TITLE_AND_BOD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 bwMode="auto"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and two columns" type="twoColTx" userDrawn="1">
  <p:cSld name="TITLE_AND_TWO_COLUMN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 bwMode="auto"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>
              <a:defRPr/>
            </a:pPr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 bwMode="auto">
          <a:xfrm>
            <a:off x="4832399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>
              <a:defRPr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only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One column text" userDrawn="1">
  <p:cSld name="ONE_COLUM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 bwMode="auto"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pPr>
              <a:defRPr/>
            </a:pPr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 bwMode="auto"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>
              <a:defRPr/>
            </a:pPr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Main point" userDrawn="1">
  <p:cSld name="MAIN_POI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 bwMode="auto"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pPr>
              <a:defRPr/>
            </a:pPr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ection title and description" userDrawn="1">
  <p:cSld name="SECTION_TITLE_AND_DESCRI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 bwMode="auto"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 bwMode="auto">
          <a:xfrm>
            <a:off x="265500" y="1233175"/>
            <a:ext cx="4045199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pPr>
              <a:defRPr/>
            </a:pP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 bwMode="auto">
          <a:xfrm>
            <a:off x="265500" y="2803075"/>
            <a:ext cx="4045199" cy="12350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pPr>
              <a:defRPr/>
            </a:pP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 bwMode="auto"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Caption" userDrawn="1">
  <p:cSld name="CAPTION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 bwMode="auto"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 bwMode="auto"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7376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9603111" name="Google Shape;54;p13"/>
          <p:cNvSpPr txBox="1"/>
          <p:nvPr/>
        </p:nvSpPr>
        <p:spPr bwMode="auto">
          <a:xfrm>
            <a:off x="469548" y="520048"/>
            <a:ext cx="7927200" cy="572699"/>
          </a:xfrm>
          <a:prstGeom prst="rect">
            <a:avLst/>
          </a:prstGeom>
        </p:spPr>
        <p:txBody>
          <a:bodyPr spcFirstLastPara="1" wrap="square" lIns="91424" tIns="91424" rIns="91424" bIns="91424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SzPts val="990"/>
              <a:buNone/>
              <a:defRPr/>
            </a:pPr>
            <a:r>
              <a:rPr lang="ru" sz="2800" b="1" dirty="0">
                <a:solidFill>
                  <a:schemeClr val="lt1"/>
                </a:solidFill>
                <a:latin typeface="Carlito"/>
                <a:ea typeface="Carlito"/>
                <a:cs typeface="Carlito"/>
              </a:rPr>
              <a:t>Январь 2025</a:t>
            </a:r>
            <a:endParaRPr sz="2600" b="1" dirty="0">
              <a:solidFill>
                <a:schemeClr val="lt1"/>
              </a:solidFill>
              <a:latin typeface="Carlito"/>
              <a:cs typeface="Carlito"/>
            </a:endParaRPr>
          </a:p>
        </p:txBody>
      </p:sp>
      <p:sp>
        <p:nvSpPr>
          <p:cNvPr id="863522236" name="Google Shape;55;p13"/>
          <p:cNvSpPr txBox="1">
            <a:spLocks noGrp="1"/>
          </p:cNvSpPr>
          <p:nvPr>
            <p:ph type="body" idx="1"/>
          </p:nvPr>
        </p:nvSpPr>
        <p:spPr bwMode="auto">
          <a:xfrm>
            <a:off x="469549" y="1186299"/>
            <a:ext cx="8520599" cy="3416400"/>
          </a:xfrm>
          <a:prstGeom prst="rect">
            <a:avLst/>
          </a:prstGeom>
        </p:spPr>
        <p:txBody>
          <a:bodyPr spcFirstLastPara="1" wrap="square" lIns="91424" tIns="91424" rIns="91424" bIns="91424" anchor="t" anchorCtr="0">
            <a:norm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500" b="1">
                <a:solidFill>
                  <a:schemeClr val="lt1"/>
                </a:solidFill>
                <a:latin typeface="Carlito"/>
                <a:ea typeface="Carlito"/>
                <a:cs typeface="Carlito"/>
              </a:rPr>
              <a:t>Отчет по работе сервиса </a:t>
            </a:r>
            <a:r>
              <a:rPr lang="ru" sz="2500" b="1" i="0" u="none" strike="noStrike" cap="none" spc="0">
                <a:solidFill>
                  <a:schemeClr val="lt1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endParaRPr sz="2500" b="1">
              <a:solidFill>
                <a:schemeClr val="lt1"/>
              </a:solidFill>
              <a:latin typeface="Carlito"/>
              <a:cs typeface="Carlito"/>
            </a:endParaRP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ru" sz="2500" b="1">
                <a:solidFill>
                  <a:schemeClr val="lt1"/>
                </a:solidFill>
                <a:latin typeface="Carlito"/>
                <a:ea typeface="Carlito"/>
                <a:cs typeface="Carlito"/>
              </a:rPr>
              <a:t>ООО "МСК ПРОЕКТ"</a:t>
            </a:r>
            <a:endParaRPr sz="2500" b="1">
              <a:solidFill>
                <a:schemeClr val="lt1"/>
              </a:solidFill>
              <a:latin typeface="Carlito"/>
              <a:cs typeface="Carlito"/>
            </a:endParaRPr>
          </a:p>
          <a:p>
            <a:pPr marL="0" lvl="0" indent="0" algn="l">
              <a:spcBef>
                <a:spcPts val="0"/>
              </a:spcBef>
              <a:spcAft>
                <a:spcPts val="1199"/>
              </a:spcAft>
              <a:buNone/>
              <a:defRPr/>
            </a:pPr>
            <a:endParaRPr sz="3000" b="1">
              <a:solidFill>
                <a:schemeClr val="lt1"/>
              </a:solidFill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05121939" name="Google Shape;100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5" name="Google Shape;75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0480799"/>
              </p:ext>
            </p:extLst>
          </p:nvPr>
        </p:nvGraphicFramePr>
        <p:xfrm>
          <a:off x="122844" y="689948"/>
          <a:ext cx="5247333" cy="2382179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18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8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5702">
                <a:tc gridSpan="5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КР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 созданием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21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новой штриховки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семействе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7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6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 (версий)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 шт. (1)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7 шт. (7)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17 шт. (17)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6" name="Google Shape;76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6038835"/>
              </p:ext>
            </p:extLst>
          </p:nvPr>
        </p:nvGraphicFramePr>
        <p:xfrm>
          <a:off x="5894244" y="689947"/>
          <a:ext cx="3147061" cy="2382180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6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423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семейств со статусом </a:t>
                      </a:r>
                      <a:r>
                        <a:rPr lang="ru" sz="900" b="0" i="0" u="none" strike="noStrike" cap="none" spc="0">
                          <a:solidFill>
                            <a:srgbClr val="999999"/>
                          </a:solidFill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и </a:t>
                      </a:r>
                      <a:r>
                        <a:rPr lang="ru" sz="900" b="0" i="0" u="none" strike="noStrike" cap="none" spc="0">
                          <a:solidFill>
                            <a:srgbClr val="CC0000"/>
                          </a:solidFill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 b="1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4" marR="91424" marT="91424" marB="91424" anchor="ctr">
                    <a:lnL w="9524" algn="ctr">
                      <a:solidFill>
                        <a:srgbClr val="9E9E9E"/>
                      </a:solidFill>
                    </a:lnL>
                    <a:lnR w="9524" algn="ctr">
                      <a:solidFill>
                        <a:srgbClr val="9E9E9E"/>
                      </a:solidFill>
                    </a:lnR>
                    <a:lnT w="9524" algn="ctr">
                      <a:solidFill>
                        <a:srgbClr val="9E9E9E"/>
                      </a:solidFill>
                    </a:lnT>
                    <a:lnB w="9524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4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</a:t>
                      </a:r>
                    </a:p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семейств КР по статусам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новых вставок в проектах из-за статуса Устарел/Запрещен</a:t>
                      </a:r>
                      <a:endParaRPr sz="900" b="1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45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</a:p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highlight>
                            <a:srgbClr val="CCCCCC"/>
                          </a:highlight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endParaRPr sz="900" dirty="0">
                        <a:solidFill>
                          <a:srgbClr val="0A055F"/>
                        </a:solidFill>
                        <a:highlight>
                          <a:srgbClr val="CC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25 шт.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33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  <a:r>
                        <a:rPr lang="ru" sz="900">
                          <a:solidFill>
                            <a:schemeClr val="dk1"/>
                          </a:solidFill>
                          <a:highlight>
                            <a:srgbClr val="F4CCCC"/>
                          </a:highlight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>
                        <a:solidFill>
                          <a:schemeClr val="dk1"/>
                        </a:solidFill>
                        <a:highlight>
                          <a:srgbClr val="F4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 (0%)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0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7" name="Google Shape;77;p15"/>
          <p:cNvCxnSpPr>
            <a:cxnSpLocks/>
            <a:stCxn id="75" idx="3"/>
            <a:endCxn id="76" idx="1"/>
          </p:cNvCxnSpPr>
          <p:nvPr/>
        </p:nvCxnSpPr>
        <p:spPr bwMode="auto">
          <a:xfrm>
            <a:off x="5370177" y="1881037"/>
            <a:ext cx="524067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8032871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569810979" name="Прямая соединительная линия 1569810978"/>
          <p:cNvCxnSpPr>
            <a:cxnSpLocks/>
          </p:cNvCxnSpPr>
          <p:nvPr/>
        </p:nvCxnSpPr>
        <p:spPr bwMode="auto">
          <a:xfrm>
            <a:off x="76932" y="594560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8425282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(КР/КМ)</a:t>
            </a:r>
            <a:endParaRPr sz="1300" b="1" dirty="0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31531279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9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4" name="Google Shape;75;p15">
            <a:extLst>
              <a:ext uri="{FF2B5EF4-FFF2-40B4-BE49-F238E27FC236}">
                <a16:creationId xmlns:a16="http://schemas.microsoft.com/office/drawing/2014/main" id="{4FC72CE3-3280-46E6-B830-812C679E8D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8581096"/>
              </p:ext>
            </p:extLst>
          </p:nvPr>
        </p:nvGraphicFramePr>
        <p:xfrm>
          <a:off x="122844" y="3129210"/>
          <a:ext cx="3364427" cy="1361451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33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779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КР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без создания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9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Консультация по семейству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cs typeface="Carlito"/>
                        </a:rPr>
                        <a:t>Изменение атрибутов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0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1348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05121939" name="Google Shape;100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5" name="Google Shape;75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6657301"/>
              </p:ext>
            </p:extLst>
          </p:nvPr>
        </p:nvGraphicFramePr>
        <p:xfrm>
          <a:off x="122844" y="689948"/>
          <a:ext cx="5247333" cy="2382179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18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8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5702">
                <a:tc gridSpan="5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КМ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 созданием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21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новой штриховки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семействе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 (версий)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 (1)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6" name="Google Shape;76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165999"/>
              </p:ext>
            </p:extLst>
          </p:nvPr>
        </p:nvGraphicFramePr>
        <p:xfrm>
          <a:off x="5894244" y="689947"/>
          <a:ext cx="3147061" cy="2382180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6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423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семейств со статусом </a:t>
                      </a:r>
                      <a:r>
                        <a:rPr lang="ru" sz="900" b="0" i="0" u="none" strike="noStrike" cap="none" spc="0">
                          <a:solidFill>
                            <a:srgbClr val="999999"/>
                          </a:solidFill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и </a:t>
                      </a:r>
                      <a:r>
                        <a:rPr lang="ru" sz="900" b="0" i="0" u="none" strike="noStrike" cap="none" spc="0">
                          <a:solidFill>
                            <a:srgbClr val="CC0000"/>
                          </a:solidFill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 b="1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4" marR="91424" marT="91424" marB="91424" anchor="ctr">
                    <a:lnL w="9524" algn="ctr">
                      <a:solidFill>
                        <a:srgbClr val="9E9E9E"/>
                      </a:solidFill>
                    </a:lnL>
                    <a:lnR w="9524" algn="ctr">
                      <a:solidFill>
                        <a:srgbClr val="9E9E9E"/>
                      </a:solidFill>
                    </a:lnR>
                    <a:lnT w="9524" algn="ctr">
                      <a:solidFill>
                        <a:srgbClr val="9E9E9E"/>
                      </a:solidFill>
                    </a:lnT>
                    <a:lnB w="9524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4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</a:t>
                      </a:r>
                    </a:p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семейств КМ по статусам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новых вставок в проектах из-за статуса Устарел/Запрещен</a:t>
                      </a:r>
                      <a:endParaRPr sz="900" b="1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45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</a:p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highlight>
                            <a:srgbClr val="CCCCCC"/>
                          </a:highlight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endParaRPr sz="900" dirty="0">
                        <a:solidFill>
                          <a:srgbClr val="0A055F"/>
                        </a:solidFill>
                        <a:highlight>
                          <a:srgbClr val="CC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5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  <a:r>
                        <a:rPr lang="ru" sz="900">
                          <a:solidFill>
                            <a:schemeClr val="dk1"/>
                          </a:solidFill>
                          <a:highlight>
                            <a:srgbClr val="F4CCCC"/>
                          </a:highlight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>
                        <a:solidFill>
                          <a:schemeClr val="dk1"/>
                        </a:solidFill>
                        <a:highlight>
                          <a:srgbClr val="F4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 (0%)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0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7" name="Google Shape;77;p15"/>
          <p:cNvCxnSpPr>
            <a:cxnSpLocks/>
            <a:stCxn id="75" idx="3"/>
            <a:endCxn id="76" idx="1"/>
          </p:cNvCxnSpPr>
          <p:nvPr/>
        </p:nvCxnSpPr>
        <p:spPr bwMode="auto">
          <a:xfrm>
            <a:off x="5370177" y="1881037"/>
            <a:ext cx="524067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8032871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569810979" name="Прямая соединительная линия 1569810978"/>
          <p:cNvCxnSpPr>
            <a:cxnSpLocks/>
          </p:cNvCxnSpPr>
          <p:nvPr/>
        </p:nvCxnSpPr>
        <p:spPr bwMode="auto">
          <a:xfrm>
            <a:off x="76932" y="594560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8425282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(КР/КМ)</a:t>
            </a:r>
            <a:endParaRPr sz="1300" b="1" dirty="0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31531279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10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4" name="Google Shape;75;p15">
            <a:extLst>
              <a:ext uri="{FF2B5EF4-FFF2-40B4-BE49-F238E27FC236}">
                <a16:creationId xmlns:a16="http://schemas.microsoft.com/office/drawing/2014/main" id="{4FC72CE3-3280-46E6-B830-812C679E8D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003866"/>
              </p:ext>
            </p:extLst>
          </p:nvPr>
        </p:nvGraphicFramePr>
        <p:xfrm>
          <a:off x="122844" y="3129210"/>
          <a:ext cx="3364427" cy="1361451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33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779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КМ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без создания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9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Консультация по семейству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cs typeface="Carlito"/>
                        </a:rPr>
                        <a:t>Изменение атрибутов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0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842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75331834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709154814" name="Прямая соединительная линия 709154813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2452161" name="Google Shape;92;p16"/>
          <p:cNvSpPr txBox="1"/>
          <p:nvPr/>
        </p:nvSpPr>
        <p:spPr bwMode="auto">
          <a:xfrm>
            <a:off x="6046884" y="128997"/>
            <a:ext cx="299658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(КР</a:t>
            </a:r>
            <a:r>
              <a:rPr lang="en-US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/</a:t>
            </a:r>
            <a:r>
              <a:rPr lang="ru-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КМ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)</a:t>
            </a:r>
            <a:endParaRPr sz="1300" b="1" dirty="0">
              <a:solidFill>
                <a:srgbClr val="A5A5A5"/>
              </a:solidFill>
              <a:latin typeface="Carlito"/>
              <a:cs typeface="Carlito"/>
            </a:endParaRPr>
          </a:p>
        </p:txBody>
      </p:sp>
      <p:pic>
        <p:nvPicPr>
          <p:cNvPr id="857167690" name="Рисунок 85716768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0100" y="882664"/>
            <a:ext cx="516190" cy="516216"/>
          </a:xfrm>
          <a:prstGeom prst="rect">
            <a:avLst/>
          </a:prstGeom>
        </p:spPr>
      </p:pic>
      <p:sp>
        <p:nvSpPr>
          <p:cNvPr id="1279470090" name="Google Shape;179;p24"/>
          <p:cNvSpPr txBox="1"/>
          <p:nvPr/>
        </p:nvSpPr>
        <p:spPr bwMode="auto">
          <a:xfrm>
            <a:off x="786291" y="957727"/>
            <a:ext cx="5309218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Динамика доработок семейств по дисциплинам 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pic>
        <p:nvPicPr>
          <p:cNvPr id="2047612287" name="Google Shape;134;p20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sp>
        <p:nvSpPr>
          <p:cNvPr id="1885288833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11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09C6F8BE-F2D9-4270-B600-CF0D188FF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286392"/>
              </p:ext>
            </p:extLst>
          </p:nvPr>
        </p:nvGraphicFramePr>
        <p:xfrm>
          <a:off x="528196" y="1417165"/>
          <a:ext cx="6869727" cy="1194478"/>
        </p:xfrm>
        <a:graphic>
          <a:graphicData uri="http://schemas.openxmlformats.org/drawingml/2006/table">
            <a:tbl>
              <a:tblPr/>
              <a:tblGrid>
                <a:gridCol w="61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80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7392">
                <a:tc row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 dirty="0">
                          <a:latin typeface="Carlito"/>
                          <a:cs typeface="Carlito"/>
                        </a:rPr>
                        <a:t>КР</a:t>
                      </a:r>
                      <a:endParaRPr sz="900" b="1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Месяц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b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Типы доработок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12699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30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семейство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значения параметра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атрибутов</a:t>
                      </a:r>
                    </a:p>
                  </a:txBody>
                  <a:tcPr marL="26524" marR="26524" marT="17683" marB="1768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979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01.2025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21%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79%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32%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37%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75331834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709154814" name="Прямая соединительная линия 709154813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2452161" name="Google Shape;92;p16"/>
          <p:cNvSpPr txBox="1"/>
          <p:nvPr/>
        </p:nvSpPr>
        <p:spPr bwMode="auto">
          <a:xfrm>
            <a:off x="6046884" y="128997"/>
            <a:ext cx="299658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(КР</a:t>
            </a:r>
            <a:r>
              <a:rPr lang="en-US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/</a:t>
            </a:r>
            <a:r>
              <a:rPr lang="ru-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КМ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)</a:t>
            </a:r>
            <a:endParaRPr sz="1300" b="1" dirty="0">
              <a:solidFill>
                <a:srgbClr val="A5A5A5"/>
              </a:solidFill>
              <a:latin typeface="Carlito"/>
              <a:cs typeface="Carlito"/>
            </a:endParaRPr>
          </a:p>
        </p:txBody>
      </p:sp>
      <p:pic>
        <p:nvPicPr>
          <p:cNvPr id="857167690" name="Рисунок 85716768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0100" y="882664"/>
            <a:ext cx="516190" cy="516216"/>
          </a:xfrm>
          <a:prstGeom prst="rect">
            <a:avLst/>
          </a:prstGeom>
        </p:spPr>
      </p:pic>
      <p:sp>
        <p:nvSpPr>
          <p:cNvPr id="1279470090" name="Google Shape;179;p24"/>
          <p:cNvSpPr txBox="1"/>
          <p:nvPr/>
        </p:nvSpPr>
        <p:spPr bwMode="auto">
          <a:xfrm>
            <a:off x="786291" y="957727"/>
            <a:ext cx="5309218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Динамика доработок семейств по дисциплинам 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pic>
        <p:nvPicPr>
          <p:cNvPr id="2047612287" name="Google Shape;134;p20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sp>
        <p:nvSpPr>
          <p:cNvPr id="1885288833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12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09C6F8BE-F2D9-4270-B600-CF0D188FF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8437"/>
              </p:ext>
            </p:extLst>
          </p:nvPr>
        </p:nvGraphicFramePr>
        <p:xfrm>
          <a:off x="528196" y="1417165"/>
          <a:ext cx="6869727" cy="1194478"/>
        </p:xfrm>
        <a:graphic>
          <a:graphicData uri="http://schemas.openxmlformats.org/drawingml/2006/table">
            <a:tbl>
              <a:tblPr/>
              <a:tblGrid>
                <a:gridCol w="61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80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7392">
                <a:tc row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 dirty="0">
                          <a:latin typeface="Carlito"/>
                          <a:cs typeface="Carlito"/>
                        </a:rPr>
                        <a:t>КМ</a:t>
                      </a:r>
                      <a:endParaRPr sz="900" b="1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Месяц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b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Типы доработок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12699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30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семейство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значения параметра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атрибутов</a:t>
                      </a:r>
                    </a:p>
                  </a:txBody>
                  <a:tcPr marL="26524" marR="26524" marT="17683" marB="1768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979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01.2025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100%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100%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365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145" name="Google Shape;145;p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189040"/>
              </p:ext>
            </p:extLst>
          </p:nvPr>
        </p:nvGraphicFramePr>
        <p:xfrm>
          <a:off x="745274" y="797856"/>
          <a:ext cx="7653450" cy="3041877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978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3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7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96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6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3474">
                <a:tc gridSpan="2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инженерных решений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ОВ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ВК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ЭОМ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СС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ТМ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062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7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06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9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6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2,1 дня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7,8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068">
                <a:tc vMerge="1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1,3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062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18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9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06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18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 3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9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06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5,5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1,8 дня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3,3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068">
                <a:tc vMerge="1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0,6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0,4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0,9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3310435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619169682" name="Прямая соединительная линия 1619169681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9866955" name="Google Shape;92;p16"/>
          <p:cNvSpPr txBox="1"/>
          <p:nvPr/>
        </p:nvSpPr>
        <p:spPr bwMode="auto">
          <a:xfrm>
            <a:off x="6046884" y="128997"/>
            <a:ext cx="299874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(ИОС)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pic>
        <p:nvPicPr>
          <p:cNvPr id="736901512" name="Google Shape;134;p20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sp>
        <p:nvSpPr>
          <p:cNvPr id="1079058683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13</a:t>
            </a:r>
            <a:endParaRPr dirty="0">
              <a:latin typeface="Carlito"/>
              <a:cs typeface="Carlito"/>
            </a:endParaRPr>
          </a:p>
        </p:txBody>
      </p:sp>
      <p:sp>
        <p:nvSpPr>
          <p:cNvPr id="10" name="Google Shape;63;p14">
            <a:extLst>
              <a:ext uri="{FF2B5EF4-FFF2-40B4-BE49-F238E27FC236}">
                <a16:creationId xmlns:a16="http://schemas.microsoft.com/office/drawing/2014/main" id="{043C9CD9-826E-4FDB-AFB2-8665C7D798CF}"/>
              </a:ext>
            </a:extLst>
          </p:cNvPr>
          <p:cNvSpPr txBox="1"/>
          <p:nvPr/>
        </p:nvSpPr>
        <p:spPr bwMode="auto">
          <a:xfrm>
            <a:off x="247681" y="4188528"/>
            <a:ext cx="7297492" cy="393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b="0" dirty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b="0" dirty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1" name="Google Shape;63;p14">
            <a:extLst>
              <a:ext uri="{FF2B5EF4-FFF2-40B4-BE49-F238E27FC236}">
                <a16:creationId xmlns:a16="http://schemas.microsoft.com/office/drawing/2014/main" id="{CFF7BFE1-67A5-45CB-B93C-311EF859ED24}"/>
              </a:ext>
            </a:extLst>
          </p:cNvPr>
          <p:cNvSpPr txBox="1"/>
          <p:nvPr/>
        </p:nvSpPr>
        <p:spPr bwMode="auto">
          <a:xfrm>
            <a:off x="247681" y="4525452"/>
            <a:ext cx="7450931" cy="393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b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b="0" dirty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/>
        </p:nvSpPr>
        <p:spPr bwMode="auto">
          <a:xfrm>
            <a:off x="872531" y="2689624"/>
            <a:ext cx="3607019" cy="39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разработку</a:t>
            </a:r>
            <a:endParaRPr sz="1200">
              <a:latin typeface="Carlito"/>
              <a:cs typeface="Carlito"/>
            </a:endParaRPr>
          </a:p>
        </p:txBody>
      </p:sp>
      <p:graphicFrame>
        <p:nvGraphicFramePr>
          <p:cNvPr id="155" name="Google Shape;155;p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0072171"/>
              </p:ext>
            </p:extLst>
          </p:nvPr>
        </p:nvGraphicFramePr>
        <p:xfrm>
          <a:off x="872531" y="3083146"/>
          <a:ext cx="3336953" cy="515588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426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5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5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Насосные станции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11900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ВК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4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6" name="Google Shape;156;p22"/>
          <p:cNvSpPr txBox="1"/>
          <p:nvPr/>
        </p:nvSpPr>
        <p:spPr bwMode="auto">
          <a:xfrm>
            <a:off x="4479552" y="2689624"/>
            <a:ext cx="3002159" cy="39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sz="1200">
              <a:latin typeface="Carlito"/>
              <a:cs typeface="Carlito"/>
            </a:endParaRPr>
          </a:p>
        </p:txBody>
      </p:sp>
      <p:graphicFrame>
        <p:nvGraphicFramePr>
          <p:cNvPr id="157" name="Google Shape;157;p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7488262"/>
              </p:ext>
            </p:extLst>
          </p:nvPr>
        </p:nvGraphicFramePr>
        <p:xfrm>
          <a:off x="4479551" y="3083146"/>
          <a:ext cx="3417398" cy="888714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53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36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Вентиляторы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ОВ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cs typeface="Carlito"/>
                        </a:rPr>
                        <a:t>8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chemeClr val="lt1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8675065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Гильзы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ВК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cs typeface="Carlito"/>
                        </a:rPr>
                        <a:t>2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chemeClr val="lt1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991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Оформление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ЭОМ</a:t>
                      </a:r>
                      <a:endParaRPr sz="90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chemeClr val="lt1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cs typeface="Carlito"/>
                        </a:rPr>
                        <a:t>2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chemeClr val="lt1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Google Shape;148;p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234970"/>
              </p:ext>
            </p:extLst>
          </p:nvPr>
        </p:nvGraphicFramePr>
        <p:xfrm>
          <a:off x="514763" y="918732"/>
          <a:ext cx="8352615" cy="1532516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44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9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9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3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03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03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03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103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35250">
                <a:tc rowSpan="2"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ОВ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ВК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ЭОМ/СС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ТМ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97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Типовые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Адресные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Типовые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Адресные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Типовые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Адресные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Типовые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Адресные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6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0/ 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0/ 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7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/ 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/ 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12630985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77757484" name="Прямая соединительная линия 177757483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5443738" name="Google Shape;92;p16"/>
          <p:cNvSpPr txBox="1"/>
          <p:nvPr/>
        </p:nvSpPr>
        <p:spPr bwMode="auto">
          <a:xfrm>
            <a:off x="6046884" y="128997"/>
            <a:ext cx="299910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(ИОС)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pic>
        <p:nvPicPr>
          <p:cNvPr id="1199620242" name="Google Shape;134;p20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sp>
        <p:nvSpPr>
          <p:cNvPr id="1263840177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14</a:t>
            </a:r>
            <a:endParaRPr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05121939" name="Google Shape;100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5" name="Google Shape;75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6579004"/>
              </p:ext>
            </p:extLst>
          </p:nvPr>
        </p:nvGraphicFramePr>
        <p:xfrm>
          <a:off x="122844" y="689948"/>
          <a:ext cx="5247333" cy="2382179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18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8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5702">
                <a:tc gridSpan="5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ОВ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 созданием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21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новой штриховки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семействе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17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 (версий)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17 шт. (18)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6" name="Google Shape;76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229493"/>
              </p:ext>
            </p:extLst>
          </p:nvPr>
        </p:nvGraphicFramePr>
        <p:xfrm>
          <a:off x="5894244" y="689947"/>
          <a:ext cx="3147061" cy="2382180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6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423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семейств со статусом </a:t>
                      </a:r>
                      <a:r>
                        <a:rPr lang="ru" sz="900" b="0" i="0" u="none" strike="noStrike" cap="none" spc="0">
                          <a:solidFill>
                            <a:srgbClr val="999999"/>
                          </a:solidFill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и </a:t>
                      </a:r>
                      <a:r>
                        <a:rPr lang="ru" sz="900" b="0" i="0" u="none" strike="noStrike" cap="none" spc="0">
                          <a:solidFill>
                            <a:srgbClr val="CC0000"/>
                          </a:solidFill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 b="1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4" marR="91424" marT="91424" marB="91424" anchor="ctr">
                    <a:lnL w="9524" algn="ctr">
                      <a:solidFill>
                        <a:srgbClr val="9E9E9E"/>
                      </a:solidFill>
                    </a:lnL>
                    <a:lnR w="9524" algn="ctr">
                      <a:solidFill>
                        <a:srgbClr val="9E9E9E"/>
                      </a:solidFill>
                    </a:lnR>
                    <a:lnT w="9524" algn="ctr">
                      <a:solidFill>
                        <a:srgbClr val="9E9E9E"/>
                      </a:solidFill>
                    </a:lnT>
                    <a:lnB w="9524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4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</a:t>
                      </a:r>
                    </a:p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семейств ОВ по статусам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новых вставок в проектах из-за статуса Устарел/Запрещен</a:t>
                      </a:r>
                      <a:endParaRPr sz="900" b="1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45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</a:p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highlight>
                            <a:srgbClr val="CCCCCC"/>
                          </a:highlight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endParaRPr sz="900" dirty="0">
                        <a:solidFill>
                          <a:srgbClr val="0A055F"/>
                        </a:solidFill>
                        <a:highlight>
                          <a:srgbClr val="CC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18 шт.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115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  <a:r>
                        <a:rPr lang="ru" sz="900">
                          <a:solidFill>
                            <a:schemeClr val="dk1"/>
                          </a:solidFill>
                          <a:highlight>
                            <a:srgbClr val="F4CCCC"/>
                          </a:highlight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>
                        <a:solidFill>
                          <a:schemeClr val="dk1"/>
                        </a:solidFill>
                        <a:highlight>
                          <a:srgbClr val="F4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 (0%)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0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7" name="Google Shape;77;p15"/>
          <p:cNvCxnSpPr>
            <a:cxnSpLocks/>
            <a:stCxn id="75" idx="3"/>
            <a:endCxn id="76" idx="1"/>
          </p:cNvCxnSpPr>
          <p:nvPr/>
        </p:nvCxnSpPr>
        <p:spPr bwMode="auto">
          <a:xfrm>
            <a:off x="5370177" y="1881037"/>
            <a:ext cx="524067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8032871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569810979" name="Прямая соединительная линия 1569810978"/>
          <p:cNvCxnSpPr>
            <a:cxnSpLocks/>
          </p:cNvCxnSpPr>
          <p:nvPr/>
        </p:nvCxnSpPr>
        <p:spPr bwMode="auto">
          <a:xfrm>
            <a:off x="76932" y="594560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8425282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(ИОС)</a:t>
            </a:r>
            <a:endParaRPr sz="1300" b="1" dirty="0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31531279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15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4" name="Google Shape;75;p15">
            <a:extLst>
              <a:ext uri="{FF2B5EF4-FFF2-40B4-BE49-F238E27FC236}">
                <a16:creationId xmlns:a16="http://schemas.microsoft.com/office/drawing/2014/main" id="{4FC72CE3-3280-46E6-B830-812C679E8D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142404"/>
              </p:ext>
            </p:extLst>
          </p:nvPr>
        </p:nvGraphicFramePr>
        <p:xfrm>
          <a:off x="122844" y="3129210"/>
          <a:ext cx="3364427" cy="1361451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33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779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ОВ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без создания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9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Консультация по семейству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cs typeface="Carlito"/>
                        </a:rPr>
                        <a:t>Изменение атрибутов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0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115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05121939" name="Google Shape;100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5" name="Google Shape;75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876664"/>
              </p:ext>
            </p:extLst>
          </p:nvPr>
        </p:nvGraphicFramePr>
        <p:xfrm>
          <a:off x="122844" y="689948"/>
          <a:ext cx="5247333" cy="2382179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18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8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5702">
                <a:tc gridSpan="5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ВК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 созданием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21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новой штриховки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семействе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 (версий)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  шт. (3)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6" name="Google Shape;76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538263"/>
              </p:ext>
            </p:extLst>
          </p:nvPr>
        </p:nvGraphicFramePr>
        <p:xfrm>
          <a:off x="5894244" y="689947"/>
          <a:ext cx="3147061" cy="2382180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6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423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семейств со статусом </a:t>
                      </a:r>
                      <a:r>
                        <a:rPr lang="ru" sz="900" b="0" i="0" u="none" strike="noStrike" cap="none" spc="0">
                          <a:solidFill>
                            <a:srgbClr val="999999"/>
                          </a:solidFill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и </a:t>
                      </a:r>
                      <a:r>
                        <a:rPr lang="ru" sz="900" b="0" i="0" u="none" strike="noStrike" cap="none" spc="0">
                          <a:solidFill>
                            <a:srgbClr val="CC0000"/>
                          </a:solidFill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 b="1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4" marR="91424" marT="91424" marB="91424" anchor="ctr">
                    <a:lnL w="9524" algn="ctr">
                      <a:solidFill>
                        <a:srgbClr val="9E9E9E"/>
                      </a:solidFill>
                    </a:lnL>
                    <a:lnR w="9524" algn="ctr">
                      <a:solidFill>
                        <a:srgbClr val="9E9E9E"/>
                      </a:solidFill>
                    </a:lnR>
                    <a:lnT w="9524" algn="ctr">
                      <a:solidFill>
                        <a:srgbClr val="9E9E9E"/>
                      </a:solidFill>
                    </a:lnT>
                    <a:lnB w="9524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4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</a:t>
                      </a:r>
                    </a:p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семейств ВК по статусам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новых вставок в проектах из-за статуса Устарел/Запрещен</a:t>
                      </a:r>
                      <a:endParaRPr sz="900" b="1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45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</a:p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highlight>
                            <a:srgbClr val="CCCCCC"/>
                          </a:highlight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endParaRPr sz="900" dirty="0">
                        <a:solidFill>
                          <a:srgbClr val="0A055F"/>
                        </a:solidFill>
                        <a:highlight>
                          <a:srgbClr val="CC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 шт.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4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  <a:r>
                        <a:rPr lang="ru" sz="900">
                          <a:solidFill>
                            <a:schemeClr val="dk1"/>
                          </a:solidFill>
                          <a:highlight>
                            <a:srgbClr val="F4CCCC"/>
                          </a:highlight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>
                        <a:solidFill>
                          <a:schemeClr val="dk1"/>
                        </a:solidFill>
                        <a:highlight>
                          <a:srgbClr val="F4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 (0%)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0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7" name="Google Shape;77;p15"/>
          <p:cNvCxnSpPr>
            <a:cxnSpLocks/>
            <a:stCxn id="75" idx="3"/>
            <a:endCxn id="76" idx="1"/>
          </p:cNvCxnSpPr>
          <p:nvPr/>
        </p:nvCxnSpPr>
        <p:spPr bwMode="auto">
          <a:xfrm>
            <a:off x="5370177" y="1881037"/>
            <a:ext cx="524067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8032871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569810979" name="Прямая соединительная линия 1569810978"/>
          <p:cNvCxnSpPr>
            <a:cxnSpLocks/>
          </p:cNvCxnSpPr>
          <p:nvPr/>
        </p:nvCxnSpPr>
        <p:spPr bwMode="auto">
          <a:xfrm>
            <a:off x="76932" y="594560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8425282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(ИОС)</a:t>
            </a:r>
            <a:endParaRPr sz="1300" b="1" dirty="0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31531279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16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4" name="Google Shape;75;p15">
            <a:extLst>
              <a:ext uri="{FF2B5EF4-FFF2-40B4-BE49-F238E27FC236}">
                <a16:creationId xmlns:a16="http://schemas.microsoft.com/office/drawing/2014/main" id="{4FC72CE3-3280-46E6-B830-812C679E8D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1835901"/>
              </p:ext>
            </p:extLst>
          </p:nvPr>
        </p:nvGraphicFramePr>
        <p:xfrm>
          <a:off x="122844" y="3129210"/>
          <a:ext cx="3364427" cy="1361451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33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779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ВК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без создания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9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Консультация по семейству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cs typeface="Carlito"/>
                        </a:rPr>
                        <a:t>Изменение атрибутов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0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86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05121939" name="Google Shape;100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5" name="Google Shape;75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8469510"/>
              </p:ext>
            </p:extLst>
          </p:nvPr>
        </p:nvGraphicFramePr>
        <p:xfrm>
          <a:off x="122844" y="689948"/>
          <a:ext cx="5247333" cy="2382179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18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8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5702">
                <a:tc gridSpan="5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ЭОМ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 созданием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21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новой штриховки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семействе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 (версий)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 шт. (3)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 шт. (3)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6" name="Google Shape;76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2940351"/>
              </p:ext>
            </p:extLst>
          </p:nvPr>
        </p:nvGraphicFramePr>
        <p:xfrm>
          <a:off x="5894244" y="689947"/>
          <a:ext cx="3147061" cy="2382180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6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423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семейств со статусом </a:t>
                      </a:r>
                      <a:r>
                        <a:rPr lang="ru" sz="900" b="0" i="0" u="none" strike="noStrike" cap="none" spc="0">
                          <a:solidFill>
                            <a:srgbClr val="999999"/>
                          </a:solidFill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и </a:t>
                      </a:r>
                      <a:r>
                        <a:rPr lang="ru" sz="900" b="0" i="0" u="none" strike="noStrike" cap="none" spc="0">
                          <a:solidFill>
                            <a:srgbClr val="CC0000"/>
                          </a:solidFill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 b="1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4" marR="91424" marT="91424" marB="91424" anchor="ctr">
                    <a:lnL w="9524" algn="ctr">
                      <a:solidFill>
                        <a:srgbClr val="9E9E9E"/>
                      </a:solidFill>
                    </a:lnL>
                    <a:lnR w="9524" algn="ctr">
                      <a:solidFill>
                        <a:srgbClr val="9E9E9E"/>
                      </a:solidFill>
                    </a:lnR>
                    <a:lnT w="9524" algn="ctr">
                      <a:solidFill>
                        <a:srgbClr val="9E9E9E"/>
                      </a:solidFill>
                    </a:lnT>
                    <a:lnB w="9524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4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</a:t>
                      </a:r>
                    </a:p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семейств ЭОМ по статусам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новых вставок в проектах из-за статуса Устарел/Запрещен</a:t>
                      </a:r>
                      <a:endParaRPr sz="900" b="1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45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</a:p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highlight>
                            <a:srgbClr val="CCCCCC"/>
                          </a:highlight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endParaRPr sz="900" dirty="0">
                        <a:solidFill>
                          <a:srgbClr val="0A055F"/>
                        </a:solidFill>
                        <a:highlight>
                          <a:srgbClr val="CC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6 шт.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11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  <a:r>
                        <a:rPr lang="ru" sz="900">
                          <a:solidFill>
                            <a:schemeClr val="dk1"/>
                          </a:solidFill>
                          <a:highlight>
                            <a:srgbClr val="F4CCCC"/>
                          </a:highlight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>
                        <a:solidFill>
                          <a:schemeClr val="dk1"/>
                        </a:solidFill>
                        <a:highlight>
                          <a:srgbClr val="F4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 (0%)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0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7" name="Google Shape;77;p15"/>
          <p:cNvCxnSpPr>
            <a:cxnSpLocks/>
            <a:stCxn id="75" idx="3"/>
            <a:endCxn id="76" idx="1"/>
          </p:cNvCxnSpPr>
          <p:nvPr/>
        </p:nvCxnSpPr>
        <p:spPr bwMode="auto">
          <a:xfrm>
            <a:off x="5370177" y="1881037"/>
            <a:ext cx="524067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8032871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569810979" name="Прямая соединительная линия 1569810978"/>
          <p:cNvCxnSpPr>
            <a:cxnSpLocks/>
          </p:cNvCxnSpPr>
          <p:nvPr/>
        </p:nvCxnSpPr>
        <p:spPr bwMode="auto">
          <a:xfrm>
            <a:off x="76932" y="594560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8425282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(ИОС)</a:t>
            </a:r>
            <a:endParaRPr sz="1300" b="1" dirty="0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31531279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17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4" name="Google Shape;75;p15">
            <a:extLst>
              <a:ext uri="{FF2B5EF4-FFF2-40B4-BE49-F238E27FC236}">
                <a16:creationId xmlns:a16="http://schemas.microsoft.com/office/drawing/2014/main" id="{4FC72CE3-3280-46E6-B830-812C679E8D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387661"/>
              </p:ext>
            </p:extLst>
          </p:nvPr>
        </p:nvGraphicFramePr>
        <p:xfrm>
          <a:off x="122844" y="3129210"/>
          <a:ext cx="3364427" cy="1361451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33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779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ЭОМ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без создания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9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Консультация по семейству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cs typeface="Carlito"/>
                        </a:rPr>
                        <a:t>Изменение атрибутов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0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974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7" name="Google Shape;205;p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0022217"/>
              </p:ext>
            </p:extLst>
          </p:nvPr>
        </p:nvGraphicFramePr>
        <p:xfrm>
          <a:off x="608871" y="729226"/>
          <a:ext cx="3240201" cy="2086591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2065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2034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12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Отдел внедрения BIM. Проект 03_81</a:t>
                      </a:r>
                      <a:endParaRPr sz="12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200" b="1" dirty="0">
                          <a:solidFill>
                            <a:srgbClr val="0A055F"/>
                          </a:solidFill>
                          <a:latin typeface="Carlito"/>
                          <a:cs typeface="Carlito"/>
                        </a:rPr>
                        <a:t>ЭОМ</a:t>
                      </a:r>
                      <a:endParaRPr sz="12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32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 на разработку</a:t>
                      </a:r>
                      <a:r>
                        <a:rPr lang="en-US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/</a:t>
                      </a: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доработку</a:t>
                      </a:r>
                      <a:endParaRPr sz="9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</a:t>
                      </a:r>
                      <a:r>
                        <a:rPr lang="en-US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 / </a:t>
                      </a: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942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Разработано</a:t>
                      </a:r>
                      <a:r>
                        <a:rPr lang="en-US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/</a:t>
                      </a:r>
                      <a:r>
                        <a:rPr lang="ru-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</a:t>
                      </a: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оработано семейств</a:t>
                      </a:r>
                      <a:endParaRPr sz="9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</a:t>
                      </a:r>
                      <a:r>
                        <a:rPr lang="en-US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/ </a:t>
                      </a: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784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0,2 </a:t>
                      </a:r>
                      <a:r>
                        <a:rPr lang="en-US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/ </a:t>
                      </a: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0,2 дня 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784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0,5 </a:t>
                      </a:r>
                      <a:r>
                        <a:rPr lang="en-US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/ </a:t>
                      </a: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0,5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Google Shape;210;p26"/>
          <p:cNvSpPr txBox="1"/>
          <p:nvPr/>
        </p:nvSpPr>
        <p:spPr bwMode="auto">
          <a:xfrm>
            <a:off x="4628793" y="537097"/>
            <a:ext cx="3002159" cy="39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sz="2000">
              <a:latin typeface="Carlito"/>
              <a:cs typeface="Carlito"/>
            </a:endParaRPr>
          </a:p>
        </p:txBody>
      </p:sp>
      <p:graphicFrame>
        <p:nvGraphicFramePr>
          <p:cNvPr id="13" name="Google Shape;211;p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029646"/>
              </p:ext>
            </p:extLst>
          </p:nvPr>
        </p:nvGraphicFramePr>
        <p:xfrm>
          <a:off x="4572000" y="855533"/>
          <a:ext cx="3541574" cy="515588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6040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6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1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 i="0" u="none" strike="noStrike" cap="none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1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 i="0" u="none" strike="noStrike" cap="none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1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Кабели силовые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ЭОМ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1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97864455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471072371" name="Прямая соединительная линия 1471072370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922679" name="Google Shape;92;p16"/>
          <p:cNvSpPr txBox="1"/>
          <p:nvPr/>
        </p:nvSpPr>
        <p:spPr bwMode="auto">
          <a:xfrm>
            <a:off x="6046884" y="128997"/>
            <a:ext cx="299910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(ИОС)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pic>
        <p:nvPicPr>
          <p:cNvPr id="882013513" name="Google Shape;134;p20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sp>
        <p:nvSpPr>
          <p:cNvPr id="1850056592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18</a:t>
            </a:r>
            <a:endParaRPr dirty="0">
              <a:latin typeface="Carlito"/>
              <a:cs typeface="Carlito"/>
            </a:endParaRPr>
          </a:p>
        </p:txBody>
      </p:sp>
      <p:sp>
        <p:nvSpPr>
          <p:cNvPr id="15" name="Google Shape;63;p14">
            <a:extLst>
              <a:ext uri="{FF2B5EF4-FFF2-40B4-BE49-F238E27FC236}">
                <a16:creationId xmlns:a16="http://schemas.microsoft.com/office/drawing/2014/main" id="{A493BB95-F156-426D-986E-83FD7389BEFB}"/>
              </a:ext>
            </a:extLst>
          </p:cNvPr>
          <p:cNvSpPr txBox="1"/>
          <p:nvPr/>
        </p:nvSpPr>
        <p:spPr bwMode="auto">
          <a:xfrm>
            <a:off x="247681" y="4188528"/>
            <a:ext cx="7297492" cy="393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b="0" dirty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b="0" dirty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6" name="Google Shape;63;p14">
            <a:extLst>
              <a:ext uri="{FF2B5EF4-FFF2-40B4-BE49-F238E27FC236}">
                <a16:creationId xmlns:a16="http://schemas.microsoft.com/office/drawing/2014/main" id="{548901A5-2D56-45ED-9767-5E8BDF0EA00C}"/>
              </a:ext>
            </a:extLst>
          </p:cNvPr>
          <p:cNvSpPr txBox="1"/>
          <p:nvPr/>
        </p:nvSpPr>
        <p:spPr bwMode="auto">
          <a:xfrm>
            <a:off x="247681" y="4525452"/>
            <a:ext cx="7450931" cy="393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b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b="0" dirty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7" name="Google Shape;210;p26">
            <a:extLst>
              <a:ext uri="{FF2B5EF4-FFF2-40B4-BE49-F238E27FC236}">
                <a16:creationId xmlns:a16="http://schemas.microsoft.com/office/drawing/2014/main" id="{1E0EFA32-D8B0-4EF1-8A20-02CD86B7266E}"/>
              </a:ext>
            </a:extLst>
          </p:cNvPr>
          <p:cNvSpPr txBox="1"/>
          <p:nvPr/>
        </p:nvSpPr>
        <p:spPr bwMode="auto">
          <a:xfrm>
            <a:off x="4628793" y="1895976"/>
            <a:ext cx="3403563" cy="39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 dirty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разработку</a:t>
            </a:r>
            <a:endParaRPr sz="2000" dirty="0">
              <a:latin typeface="Carlito"/>
              <a:cs typeface="Carlito"/>
            </a:endParaRPr>
          </a:p>
        </p:txBody>
      </p:sp>
      <p:graphicFrame>
        <p:nvGraphicFramePr>
          <p:cNvPr id="18" name="Google Shape;211;p26">
            <a:extLst>
              <a:ext uri="{FF2B5EF4-FFF2-40B4-BE49-F238E27FC236}">
                <a16:creationId xmlns:a16="http://schemas.microsoft.com/office/drawing/2014/main" id="{9C24C3C3-08B9-4667-8C0F-F7F0E080B8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6361667"/>
              </p:ext>
            </p:extLst>
          </p:nvPr>
        </p:nvGraphicFramePr>
        <p:xfrm>
          <a:off x="4572000" y="2214412"/>
          <a:ext cx="3541574" cy="515588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6040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6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1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 i="0" u="none" strike="noStrike" cap="none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1" i="0" u="none" strike="noStrike" cap="none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 i="0" u="none" strike="noStrike" cap="none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1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Кабели силовые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ЭОМ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1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8490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5" y="4842837"/>
            <a:ext cx="553500" cy="1640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2" name="Google Shape;62;p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236171"/>
              </p:ext>
            </p:extLst>
          </p:nvPr>
        </p:nvGraphicFramePr>
        <p:xfrm>
          <a:off x="180246" y="639011"/>
          <a:ext cx="4145076" cy="3031347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81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25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25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775">
                <a:tc gridSpan="2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архитектурных решений</a:t>
                      </a:r>
                      <a:endParaRPr sz="12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775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8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7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9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40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16,7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9,6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400">
                <a:tc vMerge="1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4,8</a:t>
                      </a:r>
                      <a:r>
                        <a:rPr lang="en-US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 </a:t>
                      </a: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75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28 шт. 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7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30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7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22,4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775">
                <a:tc vMerge="1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1,8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0,25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4" name="Google Shape;64;p14"/>
          <p:cNvSpPr txBox="1"/>
          <p:nvPr/>
        </p:nvSpPr>
        <p:spPr bwMode="auto">
          <a:xfrm>
            <a:off x="5006008" y="3539148"/>
            <a:ext cx="3777736" cy="39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sz="2000">
              <a:latin typeface="Carlito"/>
              <a:cs typeface="Carlito"/>
            </a:endParaRPr>
          </a:p>
        </p:txBody>
      </p:sp>
      <p:graphicFrame>
        <p:nvGraphicFramePr>
          <p:cNvPr id="65" name="Google Shape;65;p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5210155"/>
              </p:ext>
            </p:extLst>
          </p:nvPr>
        </p:nvGraphicFramePr>
        <p:xfrm>
          <a:off x="5006008" y="3867173"/>
          <a:ext cx="3417400" cy="691586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601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846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539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Стены и перегородки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cs typeface="Carlito"/>
                        </a:rPr>
                        <a:t>4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chemeClr val="lt1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Подписи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1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6" name="Google Shape;66;p14"/>
          <p:cNvSpPr txBox="1"/>
          <p:nvPr/>
        </p:nvSpPr>
        <p:spPr bwMode="auto">
          <a:xfrm>
            <a:off x="5006008" y="2285775"/>
            <a:ext cx="4225411" cy="39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разработку</a:t>
            </a:r>
            <a:endParaRPr sz="2000" b="1">
              <a:latin typeface="Carlito"/>
              <a:cs typeface="Carlito"/>
            </a:endParaRPr>
          </a:p>
        </p:txBody>
      </p:sp>
      <p:graphicFrame>
        <p:nvGraphicFramePr>
          <p:cNvPr id="67" name="Google Shape;67;p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4674244"/>
              </p:ext>
            </p:extLst>
          </p:nvPr>
        </p:nvGraphicFramePr>
        <p:xfrm>
          <a:off x="5036377" y="2599349"/>
          <a:ext cx="3356661" cy="620648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461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0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7522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496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Оформление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3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496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Люки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algn="ctr">
                      <a:solidFill>
                        <a:srgbClr val="CCCCCC"/>
                      </a:solidFill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1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8" name="Google Shape;68;p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1886521"/>
              </p:ext>
            </p:extLst>
          </p:nvPr>
        </p:nvGraphicFramePr>
        <p:xfrm>
          <a:off x="4498155" y="639011"/>
          <a:ext cx="4523001" cy="1532516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59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2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22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05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363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Типовые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Адресные семейства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Типовые семейства</a:t>
                      </a:r>
                      <a:endParaRPr dirty="0"/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Адресные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45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lang="ru" sz="900" b="0" i="0" u="none" strike="noStrike" cap="none" spc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4 шт.</a:t>
                      </a:r>
                      <a:endParaRPr lang="ru" sz="900" b="0" i="0" u="none" strike="noStrike" cap="none" spc="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4 шт.</a:t>
                      </a:r>
                      <a:endParaRPr lang="ru" sz="900" b="0" i="0" u="none" strike="noStrike" cap="none" spc="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" sz="900" b="0" i="0" u="none" strike="noStrike" cap="none" spc="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dirty="0"/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lang="ru" sz="900" b="0" i="0" u="none" strike="noStrike" cap="none" spc="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lang="ru" sz="900" b="0" i="0" u="none" strike="noStrike" cap="none" spc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4 шт.</a:t>
                      </a:r>
                      <a:endParaRPr lang="ru" sz="900" b="0" i="0" u="none" strike="noStrike" cap="none" spc="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 шт.</a:t>
                      </a:r>
                      <a:endParaRPr lang="ru" sz="900" b="0" i="0" u="none" strike="noStrike" cap="none" spc="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" sz="900" b="0" i="0" u="none" strike="noStrike" cap="none" spc="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dirty="0"/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lang="ru" sz="900" b="0" i="0" u="none" strike="noStrike" cap="none" spc="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49723047" name="Google Shape;63;p14"/>
          <p:cNvSpPr txBox="1"/>
          <p:nvPr/>
        </p:nvSpPr>
        <p:spPr bwMode="auto">
          <a:xfrm>
            <a:off x="247682" y="3902778"/>
            <a:ext cx="4621286" cy="58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b="0" dirty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b="0" dirty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2139786" name="Google Shape;63;p14"/>
          <p:cNvSpPr txBox="1"/>
          <p:nvPr/>
        </p:nvSpPr>
        <p:spPr bwMode="auto">
          <a:xfrm>
            <a:off x="247682" y="4382577"/>
            <a:ext cx="4707011" cy="58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b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b="0" dirty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709678008" name="Google Shape;92;p16"/>
          <p:cNvSpPr txBox="1"/>
          <p:nvPr/>
        </p:nvSpPr>
        <p:spPr bwMode="auto">
          <a:xfrm>
            <a:off x="6046884" y="128997"/>
            <a:ext cx="299406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(АР/АИ)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2124550197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209714553" name="Прямая соединительная линия 1209714552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845820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dirty="0"/>
              <a:t>1</a:t>
            </a:r>
            <a:endParaRPr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0244502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997488154" name="Прямая соединительная линия 997488153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6457889" name="Google Shape;92;p16"/>
          <p:cNvSpPr txBox="1"/>
          <p:nvPr/>
        </p:nvSpPr>
        <p:spPr bwMode="auto">
          <a:xfrm>
            <a:off x="6046884" y="128997"/>
            <a:ext cx="299910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(ИОС)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pic>
        <p:nvPicPr>
          <p:cNvPr id="1794418073" name="Рисунок 179441807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0100" y="882664"/>
            <a:ext cx="516190" cy="516216"/>
          </a:xfrm>
          <a:prstGeom prst="rect">
            <a:avLst/>
          </a:prstGeom>
        </p:spPr>
      </p:pic>
      <p:sp>
        <p:nvSpPr>
          <p:cNvPr id="2137162721" name="Google Shape;179;p24"/>
          <p:cNvSpPr txBox="1"/>
          <p:nvPr/>
        </p:nvSpPr>
        <p:spPr bwMode="auto">
          <a:xfrm>
            <a:off x="786291" y="957727"/>
            <a:ext cx="5309578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Динамика доработок семейств по дисциплинам 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pic>
        <p:nvPicPr>
          <p:cNvPr id="40073507" name="Google Shape;134;p20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sp>
        <p:nvSpPr>
          <p:cNvPr id="1088804172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19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DF502373-5CA6-4F1E-8D19-7A48325316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714228"/>
              </p:ext>
            </p:extLst>
          </p:nvPr>
        </p:nvGraphicFramePr>
        <p:xfrm>
          <a:off x="528196" y="1417165"/>
          <a:ext cx="6869727" cy="1194478"/>
        </p:xfrm>
        <a:graphic>
          <a:graphicData uri="http://schemas.openxmlformats.org/drawingml/2006/table">
            <a:tbl>
              <a:tblPr/>
              <a:tblGrid>
                <a:gridCol w="61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80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7392">
                <a:tc row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 dirty="0">
                          <a:latin typeface="Carlito"/>
                          <a:cs typeface="Carlito"/>
                        </a:rPr>
                        <a:t>ОВ</a:t>
                      </a:r>
                      <a:endParaRPr sz="900" b="1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Месяц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b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Типы доработок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12699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30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семейство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значения параметра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атрибутов</a:t>
                      </a:r>
                    </a:p>
                  </a:txBody>
                  <a:tcPr marL="26524" marR="26524" marT="17683" marB="1768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979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01.2025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100%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100%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0244502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997488154" name="Прямая соединительная линия 997488153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6457889" name="Google Shape;92;p16"/>
          <p:cNvSpPr txBox="1"/>
          <p:nvPr/>
        </p:nvSpPr>
        <p:spPr bwMode="auto">
          <a:xfrm>
            <a:off x="6046884" y="128997"/>
            <a:ext cx="299910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(ИОС)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pic>
        <p:nvPicPr>
          <p:cNvPr id="1794418073" name="Рисунок 179441807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0100" y="882664"/>
            <a:ext cx="516190" cy="516216"/>
          </a:xfrm>
          <a:prstGeom prst="rect">
            <a:avLst/>
          </a:prstGeom>
        </p:spPr>
      </p:pic>
      <p:sp>
        <p:nvSpPr>
          <p:cNvPr id="2137162721" name="Google Shape;179;p24"/>
          <p:cNvSpPr txBox="1"/>
          <p:nvPr/>
        </p:nvSpPr>
        <p:spPr bwMode="auto">
          <a:xfrm>
            <a:off x="786291" y="957727"/>
            <a:ext cx="5309578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Динамика доработок семейств по дисциплинам 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pic>
        <p:nvPicPr>
          <p:cNvPr id="40073507" name="Google Shape;134;p20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sp>
        <p:nvSpPr>
          <p:cNvPr id="1088804172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20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DF502373-5CA6-4F1E-8D19-7A48325316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347593"/>
              </p:ext>
            </p:extLst>
          </p:nvPr>
        </p:nvGraphicFramePr>
        <p:xfrm>
          <a:off x="528196" y="1417165"/>
          <a:ext cx="6869727" cy="1194478"/>
        </p:xfrm>
        <a:graphic>
          <a:graphicData uri="http://schemas.openxmlformats.org/drawingml/2006/table">
            <a:tbl>
              <a:tblPr/>
              <a:tblGrid>
                <a:gridCol w="61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80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7392">
                <a:tc row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 dirty="0">
                          <a:latin typeface="Carlito"/>
                          <a:cs typeface="Carlito"/>
                        </a:rPr>
                        <a:t>ВК</a:t>
                      </a:r>
                      <a:endParaRPr sz="900" b="1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Месяц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b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Типы доработок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12699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30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семейство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значения параметра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атрибутов</a:t>
                      </a:r>
                    </a:p>
                  </a:txBody>
                  <a:tcPr marL="26524" marR="26524" marT="17683" marB="1768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979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01.2025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77%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23%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23%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5654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0244502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997488154" name="Прямая соединительная линия 997488153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6457889" name="Google Shape;92;p16"/>
          <p:cNvSpPr txBox="1"/>
          <p:nvPr/>
        </p:nvSpPr>
        <p:spPr bwMode="auto">
          <a:xfrm>
            <a:off x="6046884" y="128997"/>
            <a:ext cx="299910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(ИОС)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pic>
        <p:nvPicPr>
          <p:cNvPr id="1794418073" name="Рисунок 179441807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0100" y="882664"/>
            <a:ext cx="516190" cy="516216"/>
          </a:xfrm>
          <a:prstGeom prst="rect">
            <a:avLst/>
          </a:prstGeom>
        </p:spPr>
      </p:pic>
      <p:sp>
        <p:nvSpPr>
          <p:cNvPr id="2137162721" name="Google Shape;179;p24"/>
          <p:cNvSpPr txBox="1"/>
          <p:nvPr/>
        </p:nvSpPr>
        <p:spPr bwMode="auto">
          <a:xfrm>
            <a:off x="786291" y="957727"/>
            <a:ext cx="5309578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Динамика доработок семейств по дисциплинам 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pic>
        <p:nvPicPr>
          <p:cNvPr id="40073507" name="Google Shape;134;p20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sp>
        <p:nvSpPr>
          <p:cNvPr id="1088804172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21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DF502373-5CA6-4F1E-8D19-7A48325316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743702"/>
              </p:ext>
            </p:extLst>
          </p:nvPr>
        </p:nvGraphicFramePr>
        <p:xfrm>
          <a:off x="528196" y="1417165"/>
          <a:ext cx="6869727" cy="1194478"/>
        </p:xfrm>
        <a:graphic>
          <a:graphicData uri="http://schemas.openxmlformats.org/drawingml/2006/table">
            <a:tbl>
              <a:tblPr/>
              <a:tblGrid>
                <a:gridCol w="61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80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7392">
                <a:tc row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 dirty="0">
                          <a:latin typeface="Carlito"/>
                          <a:cs typeface="Carlito"/>
                        </a:rPr>
                        <a:t>ЭОМ</a:t>
                      </a:r>
                      <a:endParaRPr sz="900" b="1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Месяц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b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Типы доработок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12699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30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семейство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значения параметра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атрибутов</a:t>
                      </a:r>
                    </a:p>
                  </a:txBody>
                  <a:tcPr marL="26524" marR="26524" marT="17683" marB="1768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979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01.2025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100%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50%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50%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1917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Google Shape;179;p24"/>
          <p:cNvSpPr txBox="1"/>
          <p:nvPr/>
        </p:nvSpPr>
        <p:spPr bwMode="auto">
          <a:xfrm>
            <a:off x="786164" y="919844"/>
            <a:ext cx="8217589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Распределение ошибок по поступающим заявкам на разработку</a:t>
            </a:r>
            <a:r>
              <a:rPr lang="en-US" sz="120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/</a:t>
            </a:r>
            <a:r>
              <a:rPr lang="ru-RU" sz="120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доработку семейств </a:t>
            </a:r>
            <a:r>
              <a:rPr lang="ru" sz="120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graphicFrame>
        <p:nvGraphicFramePr>
          <p:cNvPr id="9" name="Google Shape;205;p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9477126"/>
              </p:ext>
            </p:extLst>
          </p:nvPr>
        </p:nvGraphicFramePr>
        <p:xfrm>
          <a:off x="1403644" y="1561170"/>
          <a:ext cx="6327186" cy="1422463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5777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3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3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3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9492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Ошибка в семействе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Ошибка на стороне пользователя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Создание новых семейств</a:t>
                      </a:r>
                      <a:r>
                        <a:rPr lang="en-US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/</a:t>
                      </a: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материалов</a:t>
                      </a:r>
                      <a:r>
                        <a:rPr lang="en-US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/</a:t>
                      </a: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типоразмеров. Добавление нового функционала в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Отклоненные заявки (заявка создана по ошибке, отсутствие ответа от инициатора, проблема отсутствует)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214"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13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90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42 </a:t>
                      </a: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13533374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655960732" name="Прямая соединительная линия 655960731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5011204" name="Google Shape;92;p16"/>
          <p:cNvSpPr txBox="1"/>
          <p:nvPr/>
        </p:nvSpPr>
        <p:spPr bwMode="auto">
          <a:xfrm>
            <a:off x="6046884" y="128997"/>
            <a:ext cx="300270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pic>
        <p:nvPicPr>
          <p:cNvPr id="794476260" name="Рисунок 79447625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69973" y="892553"/>
            <a:ext cx="516190" cy="516216"/>
          </a:xfrm>
          <a:prstGeom prst="rect">
            <a:avLst/>
          </a:prstGeom>
        </p:spPr>
      </p:pic>
      <p:pic>
        <p:nvPicPr>
          <p:cNvPr id="919393419" name="Google Shape;134;p20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sp>
        <p:nvSpPr>
          <p:cNvPr id="957637648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22</a:t>
            </a:r>
            <a:endParaRPr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05121939" name="Google Shape;100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5" name="Google Shape;75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6105456"/>
              </p:ext>
            </p:extLst>
          </p:nvPr>
        </p:nvGraphicFramePr>
        <p:xfrm>
          <a:off x="122844" y="684220"/>
          <a:ext cx="5489062" cy="2298064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43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9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25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2573">
                  <a:extLst>
                    <a:ext uri="{9D8B030D-6E8A-4147-A177-3AD203B41FA5}">
                      <a16:colId xmlns:a16="http://schemas.microsoft.com/office/drawing/2014/main" val="3596913162"/>
                    </a:ext>
                  </a:extLst>
                </a:gridCol>
                <a:gridCol w="8825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 созданием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492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семейство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значения параметра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1" i="0" u="none" strike="noStrike" cap="none" dirty="0">
                          <a:solidFill>
                            <a:srgbClr val="0A055F"/>
                          </a:solidFill>
                          <a:latin typeface="Carlito"/>
                          <a:cs typeface="Carlito"/>
                        </a:rPr>
                        <a:t>Обновление материалов</a:t>
                      </a:r>
                      <a:endParaRPr sz="900" b="1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29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15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8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29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 (версий)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18 шт. (18)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8 шт. (11)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 шт. (1)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 шт. (3)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6" name="Google Shape;76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6848852"/>
              </p:ext>
            </p:extLst>
          </p:nvPr>
        </p:nvGraphicFramePr>
        <p:xfrm>
          <a:off x="5874095" y="678794"/>
          <a:ext cx="3147061" cy="2298061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6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1285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семейств со статусом </a:t>
                      </a:r>
                      <a:r>
                        <a:rPr lang="ru" sz="900" b="0" i="0" u="none" strike="noStrike" cap="none" spc="0">
                          <a:solidFill>
                            <a:srgbClr val="999999"/>
                          </a:solidFill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и </a:t>
                      </a:r>
                      <a:r>
                        <a:rPr lang="ru" sz="900" b="0" i="0" u="none" strike="noStrike" cap="none" spc="0">
                          <a:solidFill>
                            <a:srgbClr val="CC0000"/>
                          </a:solidFill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 b="1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4" marR="91424" marT="91424" marB="91424" anchor="ctr">
                    <a:lnL w="9524" algn="ctr">
                      <a:solidFill>
                        <a:srgbClr val="9E9E9E"/>
                      </a:solidFill>
                    </a:lnL>
                    <a:lnR w="9524" algn="ctr">
                      <a:solidFill>
                        <a:srgbClr val="9E9E9E"/>
                      </a:solidFill>
                    </a:lnR>
                    <a:lnT w="9524" algn="ctr">
                      <a:solidFill>
                        <a:srgbClr val="9E9E9E"/>
                      </a:solidFill>
                    </a:lnT>
                    <a:lnB w="9524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1760"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4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</a:t>
                      </a:r>
                    </a:p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семейств АР по статусам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новых вставок в проектах из-за статуса Устарел/Запрещен</a:t>
                      </a:r>
                      <a:endParaRPr sz="900" b="1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451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</a:p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highlight>
                            <a:srgbClr val="CCCCCC"/>
                          </a:highlight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endParaRPr sz="900" dirty="0">
                        <a:solidFill>
                          <a:srgbClr val="0A055F"/>
                        </a:solidFill>
                        <a:highlight>
                          <a:srgbClr val="CC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33 шт.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299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56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  <a:r>
                        <a:rPr lang="ru" sz="900">
                          <a:solidFill>
                            <a:schemeClr val="dk1"/>
                          </a:solidFill>
                          <a:highlight>
                            <a:srgbClr val="F4CCCC"/>
                          </a:highlight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>
                        <a:solidFill>
                          <a:schemeClr val="dk1"/>
                        </a:solidFill>
                        <a:highlight>
                          <a:srgbClr val="F4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 (0%)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0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7" name="Google Shape;77;p15"/>
          <p:cNvCxnSpPr>
            <a:cxnSpLocks/>
            <a:stCxn id="75" idx="3"/>
            <a:endCxn id="76" idx="1"/>
          </p:cNvCxnSpPr>
          <p:nvPr/>
        </p:nvCxnSpPr>
        <p:spPr bwMode="auto">
          <a:xfrm flipV="1">
            <a:off x="5611906" y="1827824"/>
            <a:ext cx="262189" cy="542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8032871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569810979" name="Прямая соединительная линия 1569810978"/>
          <p:cNvCxnSpPr>
            <a:cxnSpLocks/>
          </p:cNvCxnSpPr>
          <p:nvPr/>
        </p:nvCxnSpPr>
        <p:spPr bwMode="auto">
          <a:xfrm>
            <a:off x="76932" y="594560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8425282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(АР/АИ)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31531279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>
                <a:latin typeface="Carlito"/>
                <a:cs typeface="Carlito"/>
              </a:rPr>
              <a:t>2</a:t>
            </a:r>
          </a:p>
        </p:txBody>
      </p:sp>
      <p:graphicFrame>
        <p:nvGraphicFramePr>
          <p:cNvPr id="52" name="Google Shape;75;p15">
            <a:extLst>
              <a:ext uri="{FF2B5EF4-FFF2-40B4-BE49-F238E27FC236}">
                <a16:creationId xmlns:a16="http://schemas.microsoft.com/office/drawing/2014/main" id="{4985B23C-F47B-4401-A596-B27B62C5EA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3915600"/>
              </p:ext>
            </p:extLst>
          </p:nvPr>
        </p:nvGraphicFramePr>
        <p:xfrm>
          <a:off x="122844" y="3129210"/>
          <a:ext cx="3364427" cy="1361451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33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779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без создания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9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Консультация по семейству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cs typeface="Carlito"/>
                        </a:rPr>
                        <a:t>Изменение атрибутов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0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</a:t>
                      </a: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05121939" name="Google Shape;100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5" name="Google Shape;75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000950"/>
              </p:ext>
            </p:extLst>
          </p:nvPr>
        </p:nvGraphicFramePr>
        <p:xfrm>
          <a:off x="122844" y="689948"/>
          <a:ext cx="5247333" cy="2382179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18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8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3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5702">
                <a:tc gridSpan="5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 созданием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21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семейство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значения параметра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63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 (версий)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 (1)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 шт. (0)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6" name="Google Shape;76;p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8089484"/>
              </p:ext>
            </p:extLst>
          </p:nvPr>
        </p:nvGraphicFramePr>
        <p:xfrm>
          <a:off x="5894244" y="689947"/>
          <a:ext cx="3147061" cy="2382180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6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423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семейств со статусом </a:t>
                      </a:r>
                      <a:r>
                        <a:rPr lang="ru" sz="900" b="0" i="0" u="none" strike="noStrike" cap="none" spc="0">
                          <a:solidFill>
                            <a:srgbClr val="999999"/>
                          </a:solidFill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r>
                        <a:rPr lang="ru" sz="900" b="0" i="0" u="none" strike="noStrike" cap="none" spc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и </a:t>
                      </a:r>
                      <a:r>
                        <a:rPr lang="ru" sz="900" b="0" i="0" u="none" strike="noStrike" cap="none" spc="0">
                          <a:solidFill>
                            <a:srgbClr val="CC0000"/>
                          </a:solidFill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 b="1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4" marR="91424" marT="91424" marB="91424" anchor="ctr">
                    <a:lnL w="9524" algn="ctr">
                      <a:solidFill>
                        <a:srgbClr val="9E9E9E"/>
                      </a:solidFill>
                    </a:lnL>
                    <a:lnR w="9524" algn="ctr">
                      <a:solidFill>
                        <a:srgbClr val="9E9E9E"/>
                      </a:solidFill>
                    </a:lnR>
                    <a:lnT w="9524" algn="ctr">
                      <a:solidFill>
                        <a:srgbClr val="9E9E9E"/>
                      </a:solidFill>
                    </a:lnT>
                    <a:lnB w="9524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4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версий </a:t>
                      </a:r>
                    </a:p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семейств АИ по статусам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новых вставок в проектах из-за статуса Устарел/Запрещен</a:t>
                      </a:r>
                      <a:endParaRPr sz="900" b="1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45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</a:p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highlight>
                            <a:srgbClr val="CCCCCC"/>
                          </a:highlight>
                          <a:latin typeface="Carlito"/>
                          <a:ea typeface="Carlito"/>
                          <a:cs typeface="Carlito"/>
                        </a:rPr>
                        <a:t>Устарел</a:t>
                      </a:r>
                      <a:endParaRPr sz="900" dirty="0">
                        <a:solidFill>
                          <a:srgbClr val="0A055F"/>
                        </a:solidFill>
                        <a:highlight>
                          <a:srgbClr val="CC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14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4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Статус </a:t>
                      </a:r>
                      <a:r>
                        <a:rPr lang="ru" sz="900">
                          <a:solidFill>
                            <a:schemeClr val="dk1"/>
                          </a:solidFill>
                          <a:highlight>
                            <a:srgbClr val="F4CCCC"/>
                          </a:highlight>
                          <a:latin typeface="Carlito"/>
                          <a:ea typeface="Carlito"/>
                          <a:cs typeface="Carlito"/>
                        </a:rPr>
                        <a:t>Запрещен</a:t>
                      </a:r>
                      <a:endParaRPr sz="900">
                        <a:solidFill>
                          <a:schemeClr val="dk1"/>
                        </a:solidFill>
                        <a:highlight>
                          <a:srgbClr val="F4CCCC"/>
                        </a:highlight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 (0%)</a:t>
                      </a:r>
                      <a:endParaRPr sz="900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cs typeface="Carlito"/>
                        </a:rPr>
                        <a:t>0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7" name="Google Shape;77;p15"/>
          <p:cNvCxnSpPr>
            <a:cxnSpLocks/>
            <a:stCxn id="75" idx="3"/>
            <a:endCxn id="76" idx="1"/>
          </p:cNvCxnSpPr>
          <p:nvPr/>
        </p:nvCxnSpPr>
        <p:spPr bwMode="auto">
          <a:xfrm>
            <a:off x="5370177" y="1881037"/>
            <a:ext cx="524067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8032871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569810979" name="Прямая соединительная линия 1569810978"/>
          <p:cNvCxnSpPr>
            <a:cxnSpLocks/>
          </p:cNvCxnSpPr>
          <p:nvPr/>
        </p:nvCxnSpPr>
        <p:spPr bwMode="auto">
          <a:xfrm>
            <a:off x="76932" y="594560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8425282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(АР/АИ)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31531279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3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4" name="Google Shape;75;p15">
            <a:extLst>
              <a:ext uri="{FF2B5EF4-FFF2-40B4-BE49-F238E27FC236}">
                <a16:creationId xmlns:a16="http://schemas.microsoft.com/office/drawing/2014/main" id="{4FC72CE3-3280-46E6-B830-812C679E8D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8538219"/>
              </p:ext>
            </p:extLst>
          </p:nvPr>
        </p:nvGraphicFramePr>
        <p:xfrm>
          <a:off x="122844" y="3129210"/>
          <a:ext cx="3364427" cy="1361451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33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779">
                <a:tc gridSpan="3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Количество заявок </a:t>
                      </a:r>
                      <a:r>
                        <a:rPr lang="ru" sz="900" b="1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на доработку </a:t>
                      </a:r>
                      <a:r>
                        <a:rPr lang="ru" sz="900" b="0" i="0" u="sng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без создания </a:t>
                      </a:r>
                      <a:r>
                        <a:rPr lang="ru" sz="900" b="0" i="0" u="none" strike="noStrike" cap="none" spc="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новых версий семейств по дисциплине в Family Manager</a:t>
                      </a:r>
                      <a:endParaRPr sz="900" b="1" dirty="0">
                        <a:solidFill>
                          <a:schemeClr val="dk2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9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Консультация по семейству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 dirty="0">
                          <a:solidFill>
                            <a:srgbClr val="0A055F"/>
                          </a:solidFill>
                          <a:latin typeface="Carlito"/>
                          <a:cs typeface="Carlito"/>
                        </a:rPr>
                        <a:t>Изменение атрибутов</a:t>
                      </a:r>
                      <a:endParaRPr sz="9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0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818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Google Shape;179;p24"/>
          <p:cNvSpPr txBox="1"/>
          <p:nvPr/>
        </p:nvSpPr>
        <p:spPr bwMode="auto">
          <a:xfrm>
            <a:off x="786291" y="957728"/>
            <a:ext cx="5308859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Динамика доработок семейств по дисциплинам 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523577"/>
              </p:ext>
            </p:extLst>
          </p:nvPr>
        </p:nvGraphicFramePr>
        <p:xfrm>
          <a:off x="528196" y="1417165"/>
          <a:ext cx="6869727" cy="1194478"/>
        </p:xfrm>
        <a:graphic>
          <a:graphicData uri="http://schemas.openxmlformats.org/drawingml/2006/table">
            <a:tbl>
              <a:tblPr/>
              <a:tblGrid>
                <a:gridCol w="61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80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7392">
                <a:tc row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900" b="1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Месяц</a:t>
                      </a:r>
                      <a:endParaRPr sz="90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b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Типы доработок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12699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30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семейство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значения параметра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атрибутов</a:t>
                      </a:r>
                    </a:p>
                  </a:txBody>
                  <a:tcPr marL="26524" marR="26524" marT="17683" marB="1768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979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01.2025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24%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76%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38%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24%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3%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3%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8%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09113346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457925412" name="Прямая соединительная линия 457925411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8828897" name="Рисунок 109882889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0100" y="882664"/>
            <a:ext cx="516190" cy="516216"/>
          </a:xfrm>
          <a:prstGeom prst="rect">
            <a:avLst/>
          </a:prstGeom>
        </p:spPr>
      </p:pic>
      <p:sp>
        <p:nvSpPr>
          <p:cNvPr id="559665198" name="Google Shape;179;p24"/>
          <p:cNvSpPr txBox="1"/>
          <p:nvPr/>
        </p:nvSpPr>
        <p:spPr bwMode="auto">
          <a:xfrm>
            <a:off x="786291" y="957728"/>
            <a:ext cx="5308859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Динамика доработок семейств по дисциплинам 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sp>
        <p:nvSpPr>
          <p:cNvPr id="406253717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970327209" name="Прямая соединительная линия 1970327208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523896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(АР</a:t>
            </a:r>
            <a:r>
              <a:rPr lang="en-US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/</a:t>
            </a:r>
            <a:r>
              <a:rPr lang="ru-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АИ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)</a:t>
            </a:r>
            <a:endParaRPr sz="1300" b="1" dirty="0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1487271681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4</a:t>
            </a:r>
            <a:endParaRPr dirty="0">
              <a:latin typeface="Carlito"/>
              <a:cs typeface="Carlito"/>
            </a:endParaRPr>
          </a:p>
        </p:txBody>
      </p:sp>
      <p:pic>
        <p:nvPicPr>
          <p:cNvPr id="1678203938" name="Google Shape;100;p17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Google Shape;179;p24"/>
          <p:cNvSpPr txBox="1"/>
          <p:nvPr/>
        </p:nvSpPr>
        <p:spPr bwMode="auto">
          <a:xfrm>
            <a:off x="786291" y="957728"/>
            <a:ext cx="5308859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Динамика доработок семейств по дисциплинам 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203378"/>
              </p:ext>
            </p:extLst>
          </p:nvPr>
        </p:nvGraphicFramePr>
        <p:xfrm>
          <a:off x="528196" y="1417165"/>
          <a:ext cx="6869727" cy="1194478"/>
        </p:xfrm>
        <a:graphic>
          <a:graphicData uri="http://schemas.openxmlformats.org/drawingml/2006/table">
            <a:tbl>
              <a:tblPr/>
              <a:tblGrid>
                <a:gridCol w="61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80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7392">
                <a:tc row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1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900" b="1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Месяц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b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Доработанные семейства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Типы доработок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10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12699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30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новых типоразмеров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Добавление функционала в семейство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значения параметра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Изменение атрибутов</a:t>
                      </a:r>
                    </a:p>
                  </a:txBody>
                  <a:tcPr marL="26524" marR="26524" marT="17683" marB="1768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Устранение ошибок семейства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9525" algn="ctr">
                      <a:solidFill>
                        <a:srgbClr val="CCCCCC"/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979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01.2025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50%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50%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12699" algn="ctr">
                      <a:solidFill>
                        <a:schemeClr val="tx2">
                          <a:lumMod val="75000"/>
                        </a:schemeClr>
                      </a:solidFill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50%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10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tx2">
                          <a:lumMod val="75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0%</a:t>
                      </a:r>
                      <a:endParaRPr lang="ru-RU" sz="900" dirty="0">
                        <a:latin typeface="Carlito"/>
                        <a:cs typeface="Carlito"/>
                      </a:endParaRPr>
                    </a:p>
                  </a:txBody>
                  <a:tcPr marL="26524" marR="26524" marT="17683" marB="17683" anchor="ctr">
                    <a:lnL w="12699" algn="ctr">
                      <a:solidFill>
                        <a:schemeClr val="tx2">
                          <a:lumMod val="75000"/>
                        </a:schemeClr>
                      </a:solidFill>
                    </a:lnL>
                    <a:lnR w="12699" algn="ctr">
                      <a:solidFill>
                        <a:schemeClr val="tx2">
                          <a:lumMod val="10000"/>
                        </a:schemeClr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tx2">
                          <a:lumMod val="75000"/>
                        </a:schemeClr>
                      </a:solidFill>
                    </a:lnB>
                    <a:solidFill>
                      <a:srgbClr val="F6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09113346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457925412" name="Прямая соединительная линия 457925411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8828897" name="Рисунок 109882889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0100" y="882664"/>
            <a:ext cx="516190" cy="516216"/>
          </a:xfrm>
          <a:prstGeom prst="rect">
            <a:avLst/>
          </a:prstGeom>
        </p:spPr>
      </p:pic>
      <p:sp>
        <p:nvSpPr>
          <p:cNvPr id="559665198" name="Google Shape;179;p24"/>
          <p:cNvSpPr txBox="1"/>
          <p:nvPr/>
        </p:nvSpPr>
        <p:spPr bwMode="auto">
          <a:xfrm>
            <a:off x="786291" y="957728"/>
            <a:ext cx="5308859" cy="366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Динамика доработок семейств по дисциплинам в Family Manager</a:t>
            </a:r>
            <a:endParaRPr sz="1200" b="1">
              <a:solidFill>
                <a:schemeClr val="dk2"/>
              </a:solidFill>
              <a:latin typeface="Carlito"/>
              <a:cs typeface="Carlito"/>
            </a:endParaRPr>
          </a:p>
        </p:txBody>
      </p:sp>
      <p:sp>
        <p:nvSpPr>
          <p:cNvPr id="406253717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970327209" name="Прямая соединительная линия 1970327208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523896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(АР</a:t>
            </a:r>
            <a:r>
              <a:rPr lang="en-US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/</a:t>
            </a:r>
            <a:r>
              <a:rPr lang="ru-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АИ</a:t>
            </a:r>
            <a:r>
              <a:rPr lang="ru" sz="1300" b="1" i="0" u="none" strike="noStrike" cap="none" spc="0" dirty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)</a:t>
            </a:r>
            <a:endParaRPr sz="1300" b="1" dirty="0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1487271681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5</a:t>
            </a:r>
            <a:endParaRPr dirty="0">
              <a:latin typeface="Carlito"/>
              <a:cs typeface="Carlito"/>
            </a:endParaRPr>
          </a:p>
        </p:txBody>
      </p:sp>
      <p:pic>
        <p:nvPicPr>
          <p:cNvPr id="1678203938" name="Google Shape;100;p17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42836"/>
            <a:ext cx="553500" cy="164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942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8" name="Google Shape;88;p16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5" y="4842837"/>
            <a:ext cx="553500" cy="1640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9" name="Google Shape;89;p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071269"/>
              </p:ext>
            </p:extLst>
          </p:nvPr>
        </p:nvGraphicFramePr>
        <p:xfrm>
          <a:off x="180246" y="653323"/>
          <a:ext cx="5545252" cy="3248132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2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2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775">
                <a:tc gridSpan="2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Департамент продукта. Блок стандартизации продукта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Направление архитектурных решений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775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331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40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400">
                <a:tc vMerge="1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часов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75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7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7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24,4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день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775">
                <a:tc vMerge="1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1,6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Google Shape;93;p16"/>
          <p:cNvSpPr txBox="1"/>
          <p:nvPr/>
        </p:nvSpPr>
        <p:spPr bwMode="auto">
          <a:xfrm>
            <a:off x="5979838" y="1146735"/>
            <a:ext cx="3062188" cy="39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 dirty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sz="2000" dirty="0">
              <a:latin typeface="Carlito"/>
              <a:cs typeface="Carlito"/>
            </a:endParaRPr>
          </a:p>
        </p:txBody>
      </p:sp>
      <p:graphicFrame>
        <p:nvGraphicFramePr>
          <p:cNvPr id="12" name="Google Shape;94;p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3914712"/>
              </p:ext>
            </p:extLst>
          </p:nvPr>
        </p:nvGraphicFramePr>
        <p:xfrm>
          <a:off x="6012688" y="1479974"/>
          <a:ext cx="2719675" cy="717423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354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Отделка полов</a:t>
                      </a:r>
                      <a:endParaRPr lang="ru-RU"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chemeClr val="lt1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chemeClr val="lt1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1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Люки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chemeClr val="lt1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АИ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chemeClr val="lt1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cs typeface="Carlito"/>
                        </a:rPr>
                        <a:t>1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073915"/>
                  </a:ext>
                </a:extLst>
              </a:tr>
            </a:tbl>
          </a:graphicData>
        </a:graphic>
      </p:graphicFrame>
      <p:sp>
        <p:nvSpPr>
          <p:cNvPr id="472292743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210903303" name="Прямая соединительная линия 1210903302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3362397" name="Google Shape;92;p16"/>
          <p:cNvSpPr txBox="1"/>
          <p:nvPr/>
        </p:nvSpPr>
        <p:spPr bwMode="auto">
          <a:xfrm>
            <a:off x="6046884" y="128997"/>
            <a:ext cx="299442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(АР/АИ)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1235394" name="Google Shape;63;p14"/>
          <p:cNvSpPr txBox="1"/>
          <p:nvPr/>
        </p:nvSpPr>
        <p:spPr bwMode="auto">
          <a:xfrm>
            <a:off x="247681" y="4045653"/>
            <a:ext cx="7297133" cy="393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b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b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b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492221871" name="Google Shape;63;p14"/>
          <p:cNvSpPr txBox="1"/>
          <p:nvPr/>
        </p:nvSpPr>
        <p:spPr bwMode="auto">
          <a:xfrm>
            <a:off x="247681" y="4382577"/>
            <a:ext cx="7450212" cy="393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b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b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b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b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b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840205848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6</a:t>
            </a:r>
            <a:endParaRPr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0" name="Google Shape;100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5" y="4842837"/>
            <a:ext cx="553500" cy="1640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" name="Google Shape;102;p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7659698"/>
              </p:ext>
            </p:extLst>
          </p:nvPr>
        </p:nvGraphicFramePr>
        <p:xfrm>
          <a:off x="367463" y="651278"/>
          <a:ext cx="3527589" cy="1873862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2266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525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2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Отдел внедрения BIM. </a:t>
                      </a:r>
                    </a:p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12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Проект 04_30</a:t>
                      </a:r>
                      <a:endParaRPr lang="ru-RU" sz="12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1200" b="1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 на доработку</a:t>
                      </a:r>
                      <a:endParaRPr sz="900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2 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1</a:t>
                      </a: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 шт.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40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9,7 дня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400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2 часа</a:t>
                      </a:r>
                      <a:endParaRPr sz="900" b="0" i="0" u="none" strike="noStrike" cap="none" dirty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Google Shape;104;p17"/>
          <p:cNvSpPr txBox="1"/>
          <p:nvPr/>
        </p:nvSpPr>
        <p:spPr bwMode="auto">
          <a:xfrm>
            <a:off x="367463" y="2618361"/>
            <a:ext cx="4240118" cy="39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 dirty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sz="2000" dirty="0">
              <a:latin typeface="Carlito"/>
              <a:cs typeface="Carlito"/>
            </a:endParaRPr>
          </a:p>
        </p:txBody>
      </p:sp>
      <p:graphicFrame>
        <p:nvGraphicFramePr>
          <p:cNvPr id="16" name="Google Shape;105;p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6111337"/>
              </p:ext>
            </p:extLst>
          </p:nvPr>
        </p:nvGraphicFramePr>
        <p:xfrm>
          <a:off x="384626" y="2920824"/>
          <a:ext cx="3417400" cy="515588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324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1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Стены и перегородки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0" marR="0" marT="0" marB="0" anchor="ctr">
                    <a:lnL w="9525" algn="ctr">
                      <a:solidFill>
                        <a:srgbClr val="CCCCCC"/>
                      </a:solidFill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chemeClr val="lt1"/>
                          </a:highlight>
                          <a:latin typeface="Carlito"/>
                          <a:ea typeface="Carlito"/>
                          <a:cs typeface="Carlito"/>
                        </a:rPr>
                        <a:t>АР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1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336442"/>
                  </a:ext>
                </a:extLst>
              </a:tr>
            </a:tbl>
          </a:graphicData>
        </a:graphic>
      </p:graphicFrame>
      <p:sp>
        <p:nvSpPr>
          <p:cNvPr id="23218077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7</a:t>
            </a:r>
            <a:endParaRPr dirty="0">
              <a:latin typeface="Carlito"/>
              <a:cs typeface="Carlito"/>
            </a:endParaRPr>
          </a:p>
        </p:txBody>
      </p:sp>
      <p:sp>
        <p:nvSpPr>
          <p:cNvPr id="213844492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119313451" name="Прямая соединительная линия 1119313450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7657378" name="Google Shape;92;p16"/>
          <p:cNvSpPr txBox="1"/>
          <p:nvPr/>
        </p:nvSpPr>
        <p:spPr bwMode="auto">
          <a:xfrm>
            <a:off x="6046884" y="128997"/>
            <a:ext cx="299478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(АР/АИ)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401193052" name="Google Shape;63;p14"/>
          <p:cNvSpPr txBox="1"/>
          <p:nvPr/>
        </p:nvSpPr>
        <p:spPr bwMode="auto">
          <a:xfrm>
            <a:off x="247681" y="4188528"/>
            <a:ext cx="7297492" cy="393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b="0" dirty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b="0" dirty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898073164" name="Google Shape;63;p14"/>
          <p:cNvSpPr txBox="1"/>
          <p:nvPr/>
        </p:nvSpPr>
        <p:spPr bwMode="auto">
          <a:xfrm>
            <a:off x="247681" y="4525452"/>
            <a:ext cx="7450931" cy="393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b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b="0" dirty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1592618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864751"/>
              </p:ext>
            </p:extLst>
          </p:nvPr>
        </p:nvGraphicFramePr>
        <p:xfrm>
          <a:off x="160223" y="656536"/>
          <a:ext cx="4402250" cy="3045729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048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19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9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09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8647">
                <a:tc gridSpan="2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конструктивных решений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КР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КМ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036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71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71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0,3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дня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710">
                <a:tc vMerge="1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0,5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036">
                <a:tc rowSpan="4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15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71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Доработано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25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1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71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FM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3,8 </a:t>
                      </a: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дней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710">
                <a:tc vMerge="1"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800">
                        <a:solidFill>
                          <a:srgbClr val="0A055F"/>
                        </a:solidFill>
                        <a:latin typeface="Montserrat"/>
                        <a:ea typeface="Montserrat"/>
                        <a:cs typeface="Montserrat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Среднее время </a:t>
                      </a:r>
                      <a:r>
                        <a:rPr lang="en-US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Revit</a:t>
                      </a:r>
                      <a:endParaRPr sz="900"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5,5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0,2 часа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2" name="Google Shape;112;p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4996845"/>
              </p:ext>
            </p:extLst>
          </p:nvPr>
        </p:nvGraphicFramePr>
        <p:xfrm>
          <a:off x="5226024" y="2409824"/>
          <a:ext cx="3355075" cy="508328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429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3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1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176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Подписи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КР</a:t>
                      </a:r>
                      <a:endParaRPr sz="90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5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3" name="Google Shape;113;p18"/>
          <p:cNvSpPr txBox="1"/>
          <p:nvPr/>
        </p:nvSpPr>
        <p:spPr bwMode="auto">
          <a:xfrm>
            <a:off x="5281499" y="2120696"/>
            <a:ext cx="3586594" cy="39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разработку</a:t>
            </a:r>
            <a:endParaRPr sz="1200" b="1">
              <a:solidFill>
                <a:srgbClr val="0A055F"/>
              </a:solidFill>
              <a:latin typeface="Carlito"/>
              <a:cs typeface="Carlito"/>
            </a:endParaRPr>
          </a:p>
        </p:txBody>
      </p:sp>
      <p:graphicFrame>
        <p:nvGraphicFramePr>
          <p:cNvPr id="114" name="Google Shape;114;p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018686"/>
              </p:ext>
            </p:extLst>
          </p:nvPr>
        </p:nvGraphicFramePr>
        <p:xfrm>
          <a:off x="5226024" y="3526304"/>
          <a:ext cx="3353887" cy="828008"/>
        </p:xfrm>
        <a:graphic>
          <a:graphicData uri="http://schemas.openxmlformats.org/drawingml/2006/table">
            <a:tbl>
              <a:tblPr>
                <a:tableStyleId>{65F4874B-5BDB-46DB-8676-783178F2E76E}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Наименование ФТ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11900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Дисциплина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11900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1">
                        <a:solidFill>
                          <a:schemeClr val="tx2">
                            <a:lumMod val="10000"/>
                          </a:schemeClr>
                        </a:solidFill>
                        <a:highlight>
                          <a:srgbClr val="FFFFFF"/>
                        </a:highlight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00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2D инструменты оформления чертежей КР</a:t>
                      </a:r>
                      <a:endParaRPr sz="90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11900" algn="ctr">
                      <a:solidFill>
                        <a:srgbClr val="CCCCCC"/>
                      </a:solidFill>
                    </a:lnT>
                    <a:lnB w="11900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-RU" sz="90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ea typeface="Carlito"/>
                          <a:cs typeface="Carlito"/>
                        </a:rPr>
                        <a:t>КР</a:t>
                      </a:r>
                      <a:endParaRPr sz="90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algn="ctr">
                      <a:solidFill>
                        <a:srgbClr val="CCCCCC"/>
                      </a:solidFill>
                    </a:lnL>
                    <a:lnR w="11900" algn="ctr">
                      <a:solidFill>
                        <a:srgbClr val="CCCCCC"/>
                      </a:solidFill>
                    </a:lnR>
                    <a:lnT w="11900" algn="ctr">
                      <a:solidFill>
                        <a:srgbClr val="CCCCCC"/>
                      </a:solidFill>
                    </a:lnT>
                    <a:lnB w="11900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19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9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90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Ограждения металлические</a:t>
                      </a:r>
                      <a:endParaRPr sz="90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algn="ctr">
                      <a:solidFill>
                        <a:srgbClr val="CCCCCC"/>
                      </a:solidFill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00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900" dirty="0">
                          <a:solidFill>
                            <a:schemeClr val="tx2">
                              <a:lumMod val="10000"/>
                            </a:schemeClr>
                          </a:solidFill>
                          <a:highlight>
                            <a:srgbClr val="FFFFFF"/>
                          </a:highlight>
                          <a:latin typeface="Carlito"/>
                          <a:ea typeface="Carlito"/>
                          <a:cs typeface="Carlito"/>
                        </a:rPr>
                        <a:t>КМ</a:t>
                      </a:r>
                      <a:endParaRPr sz="9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00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-RU" sz="9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rlito"/>
                          <a:cs typeface="Carlito"/>
                        </a:rPr>
                        <a:t>1</a:t>
                      </a:r>
                      <a:endParaRPr sz="9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latin typeface="Carlito"/>
                        <a:cs typeface="Carlito"/>
                      </a:endParaRPr>
                    </a:p>
                  </a:txBody>
                  <a:tcPr marL="28575" marR="28575" marT="19050" marB="19050" anchor="b">
                    <a:lnL w="119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CCCCCC"/>
                      </a:solidFill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CCCCCC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5" name="Google Shape;115;p18"/>
          <p:cNvSpPr txBox="1"/>
          <p:nvPr/>
        </p:nvSpPr>
        <p:spPr bwMode="auto">
          <a:xfrm>
            <a:off x="5226024" y="3228032"/>
            <a:ext cx="3538669" cy="393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/>
            </a:pPr>
            <a:r>
              <a:rPr lang="ru" sz="1200" b="1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Топ функциональных типов на доработку</a:t>
            </a:r>
            <a:endParaRPr sz="1200" b="1">
              <a:solidFill>
                <a:srgbClr val="0A055F"/>
              </a:solidFill>
              <a:latin typeface="Carlito"/>
              <a:cs typeface="Carlito"/>
            </a:endParaRPr>
          </a:p>
        </p:txBody>
      </p:sp>
      <p:pic>
        <p:nvPicPr>
          <p:cNvPr id="117" name="Google Shape;117;p18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5" y="4842837"/>
            <a:ext cx="553500" cy="1640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8" name="Google Shape;118;p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990805"/>
              </p:ext>
            </p:extLst>
          </p:nvPr>
        </p:nvGraphicFramePr>
        <p:xfrm>
          <a:off x="4774034" y="656536"/>
          <a:ext cx="4083813" cy="1374782"/>
        </p:xfrm>
        <a:graphic>
          <a:graphicData uri="http://schemas.openxmlformats.org/drawingml/2006/table">
            <a:tbl>
              <a:tblPr>
                <a:tableStyleId>{D8C03CA1-4620-40E7-AB68-4855C7B7FE63}</a:tableStyleId>
              </a:tblPr>
              <a:tblGrid>
                <a:gridCol w="1489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Разработка семейств</a:t>
                      </a:r>
                      <a:endParaRPr sz="90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2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КР</a:t>
                      </a:r>
                      <a:endParaRPr sz="12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Типовые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1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Адресные семейства</a:t>
                      </a:r>
                      <a:endParaRPr sz="900" b="1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900" b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заявок</a:t>
                      </a:r>
                      <a:endParaRPr sz="900" b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>
                          <a:solidFill>
                            <a:srgbClr val="0A055F"/>
                          </a:solidFill>
                          <a:latin typeface="Carlito"/>
                          <a:ea typeface="Carlito"/>
                          <a:cs typeface="Carlito"/>
                        </a:rPr>
                        <a:t>Кол-во семейств</a:t>
                      </a:r>
                      <a:endParaRPr sz="900" b="0">
                        <a:solidFill>
                          <a:srgbClr val="0A055F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5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5622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  <a:defRPr/>
                      </a:pPr>
                      <a:r>
                        <a:rPr lang="ru" sz="900" b="0" i="0" u="none" strike="noStrike" cap="none" dirty="0">
                          <a:solidFill>
                            <a:srgbClr val="002060"/>
                          </a:solidFill>
                          <a:latin typeface="Carlito"/>
                          <a:ea typeface="Carlito"/>
                          <a:cs typeface="Carlito"/>
                        </a:rPr>
                        <a:t>0 шт.</a:t>
                      </a:r>
                      <a:endParaRPr sz="900" b="0" i="0" u="none" strike="noStrike" cap="none" dirty="0">
                        <a:solidFill>
                          <a:srgbClr val="002060"/>
                        </a:solidFill>
                        <a:latin typeface="Carlito"/>
                        <a:cs typeface="Carlito"/>
                      </a:endParaRPr>
                    </a:p>
                  </a:txBody>
                  <a:tcPr marL="91425" marR="91425" marT="91425" marB="91425" anchor="ctr">
                    <a:lnL w="9525" algn="ctr">
                      <a:solidFill>
                        <a:srgbClr val="9E9E9E"/>
                      </a:solidFill>
                    </a:lnL>
                    <a:lnR w="9525" algn="ctr">
                      <a:solidFill>
                        <a:srgbClr val="9E9E9E"/>
                      </a:solidFill>
                    </a:lnR>
                    <a:lnT w="9525" algn="ctr">
                      <a:solidFill>
                        <a:srgbClr val="9E9E9E"/>
                      </a:solidFill>
                    </a:lnT>
                    <a:lnB w="9525" algn="ctr">
                      <a:solidFill>
                        <a:srgbClr val="9E9E9E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04552169" name="Google Shape;65;p15"/>
          <p:cNvSpPr txBox="1"/>
          <p:nvPr/>
        </p:nvSpPr>
        <p:spPr bwMode="auto">
          <a:xfrm>
            <a:off x="180246" y="-16836"/>
            <a:ext cx="3306874" cy="61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 b="1" i="0" u="none" strike="noStrike" cap="none" spc="0">
                <a:solidFill>
                  <a:srgbClr val="0A055F"/>
                </a:solidFill>
                <a:latin typeface="Carlito"/>
                <a:ea typeface="Carlito"/>
                <a:cs typeface="Carlito"/>
              </a:rPr>
              <a:t>Фабрика семейств</a:t>
            </a:r>
            <a:r>
              <a:rPr lang="ru" sz="3000" b="1">
                <a:solidFill>
                  <a:schemeClr val="accent3"/>
                </a:solidFill>
                <a:latin typeface="Carlito"/>
                <a:ea typeface="Carlito"/>
                <a:cs typeface="Carlito"/>
              </a:rPr>
              <a:t> </a:t>
            </a:r>
            <a:endParaRPr sz="1300" b="1">
              <a:solidFill>
                <a:schemeClr val="accent3"/>
              </a:solidFill>
              <a:latin typeface="Carlito"/>
              <a:cs typeface="Carlito"/>
            </a:endParaRPr>
          </a:p>
        </p:txBody>
      </p:sp>
      <p:cxnSp>
        <p:nvCxnSpPr>
          <p:cNvPr id="131931863" name="Прямая соединительная линия 131931862"/>
          <p:cNvCxnSpPr>
            <a:cxnSpLocks/>
          </p:cNvCxnSpPr>
          <p:nvPr/>
        </p:nvCxnSpPr>
        <p:spPr bwMode="auto">
          <a:xfrm>
            <a:off x="76932" y="594559"/>
            <a:ext cx="8990132" cy="0"/>
          </a:xfrm>
          <a:prstGeom prst="line">
            <a:avLst/>
          </a:prstGeom>
          <a:ln w="9525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6140552" name="Google Shape;92;p16"/>
          <p:cNvSpPr txBox="1"/>
          <p:nvPr/>
        </p:nvSpPr>
        <p:spPr bwMode="auto">
          <a:xfrm>
            <a:off x="6046884" y="128997"/>
            <a:ext cx="2996941" cy="381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300" b="1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ООО "МСК-Проект" </a:t>
            </a:r>
            <a:r>
              <a:rPr lang="ru" sz="1300" b="1" i="0" u="none" strike="noStrike" cap="none" spc="0">
                <a:solidFill>
                  <a:srgbClr val="A5A5A5"/>
                </a:solidFill>
                <a:latin typeface="Carlito"/>
                <a:ea typeface="Carlito"/>
                <a:cs typeface="Carlito"/>
              </a:rPr>
              <a:t>(КР/КМ)</a:t>
            </a:r>
            <a:endParaRPr sz="1300" b="1">
              <a:solidFill>
                <a:srgbClr val="A5A5A5"/>
              </a:solidFill>
              <a:latin typeface="Carlito"/>
              <a:cs typeface="Carlito"/>
            </a:endParaRPr>
          </a:p>
        </p:txBody>
      </p:sp>
      <p:sp>
        <p:nvSpPr>
          <p:cNvPr id="103643984" name="Google Shape;63;p14"/>
          <p:cNvSpPr txBox="1"/>
          <p:nvPr/>
        </p:nvSpPr>
        <p:spPr bwMode="auto">
          <a:xfrm>
            <a:off x="247681" y="3902778"/>
            <a:ext cx="4622366" cy="58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 dirty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FM</a:t>
            </a:r>
            <a:r>
              <a:rPr lang="ru" sz="1100" b="0" dirty="0">
                <a:solidFill>
                  <a:srgbClr val="A5A5A5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</a:t>
            </a:r>
            <a:r>
              <a:rPr lang="ru" sz="1100" b="0" dirty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 от момента отправления на модерацию до предоставления решения.</a:t>
            </a:r>
            <a:endParaRPr sz="1100" b="0" dirty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596733857" name="Google Shape;63;p14"/>
          <p:cNvSpPr txBox="1"/>
          <p:nvPr/>
        </p:nvSpPr>
        <p:spPr bwMode="auto">
          <a:xfrm>
            <a:off x="247681" y="4382577"/>
            <a:ext cx="4707370" cy="58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91424" rIns="91424" bIns="91424" anchor="t" anchorCtr="0">
            <a:spAutoFit/>
          </a:bodyPr>
          <a:lstStyle/>
          <a:p>
            <a:pPr marL="0" marR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0" i="0" u="none" strike="noStrike" cap="none" spc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Среднее время Revit</a:t>
            </a:r>
            <a:r>
              <a:rPr lang="ru" sz="1100" b="0">
                <a:solidFill>
                  <a:srgbClr val="0A055F"/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  </a:t>
            </a:r>
            <a:r>
              <a:rPr lang="ru" sz="1100" b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- среднее время, которое было потрачено на разработку семейства в </a:t>
            </a:r>
            <a:r>
              <a:rPr lang="en-US" sz="1100" b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Revit</a:t>
            </a:r>
            <a:r>
              <a:rPr lang="ru" sz="1100" b="0">
                <a:solidFill>
                  <a:schemeClr val="tx2">
                    <a:lumMod val="10000"/>
                  </a:schemeClr>
                </a:solidFill>
                <a:highlight>
                  <a:schemeClr val="lt1"/>
                </a:highlight>
                <a:latin typeface="Carlito"/>
                <a:ea typeface="Carlito"/>
                <a:cs typeface="Carlito"/>
              </a:rPr>
              <a:t>.</a:t>
            </a:r>
            <a:endParaRPr sz="1100" b="0">
              <a:solidFill>
                <a:schemeClr val="tx2">
                  <a:lumMod val="10000"/>
                </a:schemeClr>
              </a:solidFill>
              <a:latin typeface="Carlito"/>
              <a:cs typeface="Carlito"/>
            </a:endParaRPr>
          </a:p>
        </p:txBody>
      </p:sp>
      <p:sp>
        <p:nvSpPr>
          <p:cNvPr id="1027683359" name="Google Shape;72;p15"/>
          <p:cNvSpPr txBox="1">
            <a:spLocks noGrp="1"/>
          </p:cNvSpPr>
          <p:nvPr>
            <p:ph type="sldNum" idx="12"/>
          </p:nvPr>
        </p:nvSpPr>
        <p:spPr bwMode="auto">
          <a:xfrm>
            <a:off x="8472457" y="4663216"/>
            <a:ext cx="548699" cy="3935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rm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Carlito"/>
                <a:cs typeface="Carlito"/>
              </a:rPr>
              <a:t>8</a:t>
            </a:r>
            <a:endParaRPr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</TotalTime>
  <Words>2573</Words>
  <Application>Microsoft Office PowerPoint</Application>
  <DocSecurity>0</DocSecurity>
  <PresentationFormat>Экран (16:9)</PresentationFormat>
  <Paragraphs>795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Carlito</vt:lpstr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Март 2024  Отчет по работе сервиса Фабрика семейств  ООО "МСК ПРОЕКТ"</dc:title>
  <dc:subject/>
  <dc:creator>Алдабергенова Альбина Оразбековна</dc:creator>
  <cp:keywords/>
  <dc:description/>
  <cp:lastModifiedBy>Поспелова Татьяна Константиновна</cp:lastModifiedBy>
  <cp:revision>688</cp:revision>
  <dcterms:modified xsi:type="dcterms:W3CDTF">2025-02-07T08:04:53Z</dcterms:modified>
  <cp:category/>
  <dc:identifier/>
  <cp:contentStatus/>
  <dc:language/>
  <cp:version/>
</cp:coreProperties>
</file>