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s/slide15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embedTrueTypeFonts="1" saveSubsetFonts="1" strictFirstAndLastChars="0">
  <p:sldMasterIdLst>
    <p:sldMasterId id="2147483648" r:id="rId1"/>
  </p:sldMasterIdLst>
  <p:notesMasterIdLst>
    <p:notesMasterId r:id="rId21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9144000" cy="5143500"/>
  <p:notesSz cx="9144000" cy="5143500"/>
  <p:defaultTextStyle>
    <a:defPPr marR="0" lvl="0" algn="l">
      <a:lnSpc>
        <a:spcPct val="100000"/>
      </a:lnSpc>
      <a:spcBef>
        <a:spcPts val="0"/>
      </a:spcBef>
      <a:spcAft>
        <a:spcPts val="0"/>
      </a:spcAft>
    </a:defPPr>
    <a:lvl1pPr marR="0" lv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1pPr>
    <a:lvl2pPr marR="0" lvl="1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2pPr>
    <a:lvl3pPr marR="0" lvl="2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3pPr>
    <a:lvl4pPr marR="0" lvl="3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4pPr>
    <a:lvl5pPr marR="0" lvl="4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5pPr>
    <a:lvl6pPr marR="0" lvl="5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6pPr>
    <a:lvl7pPr marR="0" lvl="6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7pPr>
    <a:lvl8pPr marR="0" lvl="7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8pPr>
    <a:lvl9pPr marR="0" lvl="8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621723B6-8FF2-4AA6-BF8A-D729C7F8B76F}">
  <a:tblStyle styleId="{621723B6-8FF2-4AA6-BF8A-D729C7F8B76F}" styleName="Table_0">
    <a:wholeTbl>
      <a:tcTxStyle>
        <a:srgbClr val="000000"/>
      </a:tcTxStyle>
      <a:tcStyle>
        <a:tcBdr>
          <a:left>
            <a:ln w="9525">
              <a:solidFill>
                <a:srgbClr val="9E9E9E"/>
              </a:solidFill>
            </a:ln>
          </a:left>
          <a:right>
            <a:ln w="9525">
              <a:solidFill>
                <a:srgbClr val="9E9E9E"/>
              </a:solidFill>
            </a:ln>
          </a:right>
          <a:top>
            <a:ln w="9525">
              <a:solidFill>
                <a:srgbClr val="9E9E9E"/>
              </a:solidFill>
            </a:ln>
          </a:top>
          <a:bottom>
            <a:ln w="9525">
              <a:solidFill>
                <a:srgbClr val="9E9E9E"/>
              </a:solidFill>
            </a:ln>
          </a:bottom>
          <a:insideH>
            <a:ln w="9525">
              <a:solidFill>
                <a:srgbClr val="9E9E9E"/>
              </a:solidFill>
            </a:ln>
          </a:insideH>
          <a:insideV>
            <a:ln w="9525">
              <a:solidFill>
                <a:srgbClr val="9E9E9E"/>
              </a:solidFill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97" orient="horz"/>
        <p:guide pos="2880"/>
        <p:guide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 /><Relationship Id="rId23" Type="http://schemas.openxmlformats.org/officeDocument/2006/relationships/tableStyles" Target="tableStyles.xml" /><Relationship Id="rId24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type="sldImg" idx="2"/>
          </p:nvPr>
        </p:nvSpPr>
        <p:spPr bwMode="auto"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fill="norm" stroke="1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/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pPr>
              <a:defRPr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>
      <a:lnSpc>
        <a:spcPct val="100000"/>
      </a:lnSpc>
      <a:spcBef>
        <a:spcPts val="0"/>
      </a:spcBef>
      <a:spcAft>
        <a:spcPts val="0"/>
      </a:spcAft>
    </a:defPPr>
    <a:lvl1pPr marR="0" lv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1pPr>
    <a:lvl2pPr marR="0" lvl="1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2pPr>
    <a:lvl3pPr marR="0" lvl="2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3pPr>
    <a:lvl4pPr marR="0" lvl="3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4pPr>
    <a:lvl5pPr marR="0" lvl="4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5pPr>
    <a:lvl6pPr marR="0" lvl="5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6pPr>
    <a:lvl7pPr marR="0" lvl="6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7pPr>
    <a:lvl8pPr marR="0" lvl="7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8pPr>
    <a:lvl9pPr marR="0" lvl="8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MasterSp="0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8" name="Google Shape;108;g1344b86305a_0_132:notes"/>
          <p:cNvSpPr/>
          <p:nvPr>
            <p:ph type="sldImg" idx="2"/>
          </p:nvPr>
        </p:nvSpPr>
        <p:spPr bwMode="auto"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fill="norm" stroke="1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344b86305a_0_132:notes"/>
          <p:cNvSpPr txBox="1"/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/>
              <a:t>уцу</a:t>
            </a:r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MasterSp="0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5" name="Google Shape;115;g1344b86305a_0_103:notes"/>
          <p:cNvSpPr/>
          <p:nvPr>
            <p:ph type="sldImg" idx="2"/>
          </p:nvPr>
        </p:nvSpPr>
        <p:spPr bwMode="auto"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fill="norm" stroke="1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1344b86305a_0_103:notes"/>
          <p:cNvSpPr txBox="1"/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/>
              <a:t>уцу</a:t>
            </a:r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MasterSp="0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5" name="Google Shape;125;g1344b86305a_0_113:notes"/>
          <p:cNvSpPr/>
          <p:nvPr>
            <p:ph type="sldImg" idx="2"/>
          </p:nvPr>
        </p:nvSpPr>
        <p:spPr bwMode="auto"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fill="norm" stroke="1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344b86305a_0_113:notes"/>
          <p:cNvSpPr txBox="1"/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/>
              <a:t>уцу</a:t>
            </a:r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MasterSp="0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4" name="Google Shape;134;g1344b86305a_0_51:notes"/>
          <p:cNvSpPr/>
          <p:nvPr>
            <p:ph type="sldImg" idx="2"/>
          </p:nvPr>
        </p:nvSpPr>
        <p:spPr bwMode="auto"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fill="norm" stroke="1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344b86305a_0_51:notes"/>
          <p:cNvSpPr txBox="1"/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/>
              <a:t>уцу</a:t>
            </a:r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Title slide" preserve="0" showMasterPhAnim="0" type="title" userDrawn="1">
  <p:cSld name="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 bwMode="auto"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pPr>
              <a:defRPr/>
            </a:pPr>
            <a:endParaRPr/>
          </a:p>
        </p:txBody>
      </p:sp>
      <p:sp>
        <p:nvSpPr>
          <p:cNvPr id="11" name="Google Shape;11;p2"/>
          <p:cNvSpPr txBox="1"/>
          <p:nvPr>
            <p:ph type="subTitle" idx="1"/>
          </p:nvPr>
        </p:nvSpPr>
        <p:spPr bwMode="auto"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pPr>
              <a:defRPr/>
            </a:pPr>
            <a:endParaRPr/>
          </a:p>
        </p:txBody>
      </p:sp>
      <p:sp>
        <p:nvSpPr>
          <p:cNvPr id="12" name="Google Shape;12;p2"/>
          <p:cNvSpPr txBox="1"/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/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Big number" preserve="0" showMasterPhAnim="0" userDrawn="1">
  <p:cSld name="BIG_NUMB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type="title" hasCustomPrompt="1"/>
          </p:nvPr>
        </p:nvSpPr>
        <p:spPr bwMode="auto"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pPr>
              <a:defRPr/>
            </a:pPr>
            <a:r>
              <a:rPr/>
              <a:t>xx%</a:t>
            </a:r>
            <a:endParaRPr/>
          </a:p>
        </p:txBody>
      </p:sp>
      <p:sp>
        <p:nvSpPr>
          <p:cNvPr id="46" name="Google Shape;46;p11"/>
          <p:cNvSpPr txBox="1"/>
          <p:nvPr>
            <p:ph type="body" idx="1"/>
          </p:nvPr>
        </p:nvSpPr>
        <p:spPr bwMode="auto"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7" name="Google Shape;47;p11"/>
          <p:cNvSpPr txBox="1"/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/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Blank" preserve="0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Section header" preserve="0" showMasterPhAnim="0" type="secHead" userDrawn="1">
  <p:cSld name="SECTION_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 bwMode="auto"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pPr>
              <a:defRPr/>
            </a:pPr>
            <a:endParaRPr/>
          </a:p>
        </p:txBody>
      </p:sp>
      <p:sp>
        <p:nvSpPr>
          <p:cNvPr id="15" name="Google Shape;15;p3"/>
          <p:cNvSpPr txBox="1"/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Title and body" preserve="0" showMasterPhAnim="0" type="tx" userDrawn="1">
  <p:cSld name="TITLE_AND_BOD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 bwMode="auto"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8" name="Google Shape;18;p4"/>
          <p:cNvSpPr txBox="1"/>
          <p:nvPr>
            <p:ph type="body" idx="1"/>
          </p:nvPr>
        </p:nvSpPr>
        <p:spPr bwMode="auto"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9" name="Google Shape;19;p4"/>
          <p:cNvSpPr txBox="1"/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Title and two columns" preserve="0" showMasterPhAnim="0" type="twoColTx" userDrawn="1">
  <p:cSld name="TITLE_AND_TWO_COLUMN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 bwMode="auto"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2" name="Google Shape;22;p5"/>
          <p:cNvSpPr txBox="1"/>
          <p:nvPr>
            <p:ph type="body" idx="1"/>
          </p:nvPr>
        </p:nvSpPr>
        <p:spPr bwMode="auto"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pPr>
              <a:defRPr/>
            </a:pPr>
            <a:endParaRPr/>
          </a:p>
        </p:txBody>
      </p:sp>
      <p:sp>
        <p:nvSpPr>
          <p:cNvPr id="23" name="Google Shape;23;p5"/>
          <p:cNvSpPr txBox="1"/>
          <p:nvPr>
            <p:ph type="body" idx="2"/>
          </p:nvPr>
        </p:nvSpPr>
        <p:spPr bwMode="auto">
          <a:xfrm>
            <a:off x="4832399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pPr>
              <a:defRPr/>
            </a:pPr>
            <a:endParaRPr/>
          </a:p>
        </p:txBody>
      </p:sp>
      <p:sp>
        <p:nvSpPr>
          <p:cNvPr id="24" name="Google Shape;24;p5"/>
          <p:cNvSpPr txBox="1"/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Title only" preserve="0" showMasterPhAnim="0" type="titleOnly" userDrawn="1">
  <p:cSld name="TITLE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 bwMode="auto"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7" name="Google Shape;27;p6"/>
          <p:cNvSpPr txBox="1"/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/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One column text" preserve="0" showMasterPhAnim="0" userDrawn="1">
  <p:cSld name="ONE_COLUMN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 bwMode="auto"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pPr>
              <a:defRPr/>
            </a:pPr>
            <a:endParaRPr/>
          </a:p>
        </p:txBody>
      </p:sp>
      <p:sp>
        <p:nvSpPr>
          <p:cNvPr id="30" name="Google Shape;30;p7"/>
          <p:cNvSpPr txBox="1"/>
          <p:nvPr>
            <p:ph type="body" idx="1"/>
          </p:nvPr>
        </p:nvSpPr>
        <p:spPr bwMode="auto"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pPr>
              <a:defRPr/>
            </a:pPr>
            <a:endParaRPr/>
          </a:p>
        </p:txBody>
      </p:sp>
      <p:sp>
        <p:nvSpPr>
          <p:cNvPr id="31" name="Google Shape;31;p7"/>
          <p:cNvSpPr txBox="1"/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/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Main point" preserve="0" showMasterPhAnim="0" userDrawn="1">
  <p:cSld name="MAIN_POI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 bwMode="auto"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pPr>
              <a:defRPr/>
            </a:pPr>
            <a:endParaRPr/>
          </a:p>
        </p:txBody>
      </p:sp>
      <p:sp>
        <p:nvSpPr>
          <p:cNvPr id="34" name="Google Shape;34;p8"/>
          <p:cNvSpPr txBox="1"/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/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Section title and description" preserve="0" showMasterPhAnim="0" userDrawn="1">
  <p:cSld name="SECTION_TITLE_AND_DESCRI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 bwMode="auto"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 bwMode="auto">
          <a:xfrm>
            <a:off x="265500" y="1233175"/>
            <a:ext cx="4045199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pPr>
              <a:defRPr/>
            </a:pPr>
            <a:endParaRPr/>
          </a:p>
        </p:txBody>
      </p:sp>
      <p:sp>
        <p:nvSpPr>
          <p:cNvPr id="38" name="Google Shape;38;p9"/>
          <p:cNvSpPr txBox="1"/>
          <p:nvPr>
            <p:ph type="subTitle" idx="1"/>
          </p:nvPr>
        </p:nvSpPr>
        <p:spPr bwMode="auto">
          <a:xfrm>
            <a:off x="265500" y="2803075"/>
            <a:ext cx="4045199" cy="12350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pPr>
              <a:defRPr/>
            </a:pPr>
            <a:endParaRPr/>
          </a:p>
        </p:txBody>
      </p:sp>
      <p:sp>
        <p:nvSpPr>
          <p:cNvPr id="39" name="Google Shape;39;p9"/>
          <p:cNvSpPr txBox="1"/>
          <p:nvPr>
            <p:ph type="body" idx="2"/>
          </p:nvPr>
        </p:nvSpPr>
        <p:spPr bwMode="auto"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0" name="Google Shape;40;p9"/>
          <p:cNvSpPr txBox="1"/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/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Caption" preserve="0" showMasterPhAnim="0" userDrawn="1">
  <p:cSld name="CAPTION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type="body" idx="1"/>
          </p:nvPr>
        </p:nvSpPr>
        <p:spPr bwMode="auto"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3" name="Google Shape;43;p10"/>
          <p:cNvSpPr txBox="1"/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simple-light-2">
    <p:bg>
      <p:bgPr shadeToTitle="0">
        <a:solidFill>
          <a:schemeClr val="l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 bwMode="auto"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7" name="Google Shape;7;p1"/>
          <p:cNvSpPr txBox="1"/>
          <p:nvPr>
            <p:ph type="body" idx="1"/>
          </p:nvPr>
        </p:nvSpPr>
        <p:spPr bwMode="auto"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8" name="Google Shape;8;p1"/>
          <p:cNvSpPr txBox="1"/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"/>
              <a:t/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8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youtu.be/2AqwJhL7LHE?t=63" TargetMode="External"/><Relationship Id="rId3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pik.ru/kk15/flats/692470" TargetMode="External"/><Relationship Id="rId3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png"/><Relationship Id="rId3" Type="http://schemas.openxmlformats.org/officeDocument/2006/relationships/image" Target="../media/image28.png"/><Relationship Id="rId4" Type="http://schemas.openxmlformats.org/officeDocument/2006/relationships/image" Target="../media/image26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png"/><Relationship Id="rId3" Type="http://schemas.openxmlformats.org/officeDocument/2006/relationships/image" Target="../media/image26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9.png"/><Relationship Id="rId3" Type="http://schemas.openxmlformats.org/officeDocument/2006/relationships/image" Target="../media/image26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jpg"/><Relationship Id="rId3" Type="http://schemas.openxmlformats.org/officeDocument/2006/relationships/image" Target="../media/image6.png"/><Relationship Id="rId4" Type="http://schemas.openxmlformats.org/officeDocument/2006/relationships/hyperlink" Target="https://youtu.be/raVcdQh46Kw" TargetMode="External"/><Relationship Id="rId5" Type="http://schemas.openxmlformats.org/officeDocument/2006/relationships/hyperlink" Target="https://youtu.be/qpS2Aeckkqg" TargetMode="External"/><Relationship Id="rId6" Type="http://schemas.openxmlformats.org/officeDocument/2006/relationships/image" Target="../media/image3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3" Type="http://schemas.openxmlformats.org/officeDocument/2006/relationships/image" Target="../media/image7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3" Type="http://schemas.openxmlformats.org/officeDocument/2006/relationships/image" Target="../media/image8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youtu.be/Imj2cHxQ6e0" TargetMode="External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3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0A055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743342" y="4283725"/>
            <a:ext cx="1386525" cy="28007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subTitle" idx="1"/>
          </p:nvPr>
        </p:nvSpPr>
        <p:spPr bwMode="auto">
          <a:xfrm>
            <a:off x="4097332" y="3197613"/>
            <a:ext cx="4098300" cy="9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r>
              <a:rPr lang="ru" sz="21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</a:rPr>
              <a:t>Платформа автоматизации градостроительного и архитектурного проектирования</a:t>
            </a:r>
            <a:endParaRPr sz="2100">
              <a:solidFill>
                <a:schemeClr val="lt1"/>
              </a:solidFill>
              <a:latin typeface="Montserrat SemiBold"/>
              <a:ea typeface="Montserrat SemiBold"/>
              <a:cs typeface="Montserrat SemiBold"/>
            </a:endParaRPr>
          </a:p>
          <a:p>
            <a:pPr marL="0" lvl="0" indent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endParaRPr sz="2100">
              <a:solidFill>
                <a:schemeClr val="lt1"/>
              </a:solidFill>
              <a:latin typeface="Montserrat SemiBold"/>
              <a:ea typeface="Montserrat SemiBold"/>
              <a:cs typeface="Montserrat SemiBold"/>
            </a:endParaRPr>
          </a:p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2100">
              <a:solidFill>
                <a:schemeClr val="lt1"/>
              </a:solidFill>
              <a:latin typeface="Montserrat SemiBold"/>
              <a:ea typeface="Montserrat SemiBold"/>
              <a:cs typeface="Montserrat SemiBold"/>
            </a:endParaRPr>
          </a:p>
        </p:txBody>
      </p:sp>
      <p:sp>
        <p:nvSpPr>
          <p:cNvPr id="56" name="Google Shape;56;p13"/>
          <p:cNvSpPr txBox="1"/>
          <p:nvPr/>
        </p:nvSpPr>
        <p:spPr bwMode="auto">
          <a:xfrm>
            <a:off x="3997250" y="1610675"/>
            <a:ext cx="4044900" cy="8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52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</a:rPr>
              <a:t>R2</a:t>
            </a:r>
            <a:endParaRPr sz="5200">
              <a:solidFill>
                <a:srgbClr val="FFFFFF"/>
              </a:solidFill>
              <a:latin typeface="Montserrat ExtraBold"/>
              <a:ea typeface="Montserrat ExtraBold"/>
              <a:cs typeface="Montserrat ExtraBold"/>
            </a:endParaRPr>
          </a:p>
        </p:txBody>
      </p:sp>
      <p:pic>
        <p:nvPicPr>
          <p:cNvPr id="57" name="Google Shape;57;p13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781700" y="724829"/>
            <a:ext cx="2352025" cy="26389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7" name="Google Shape;137;p23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8313874" y="4823332"/>
            <a:ext cx="553501" cy="116469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3"/>
          <p:cNvSpPr txBox="1"/>
          <p:nvPr>
            <p:ph type="title"/>
          </p:nvPr>
        </p:nvSpPr>
        <p:spPr bwMode="auto">
          <a:xfrm>
            <a:off x="2541000" y="166125"/>
            <a:ext cx="4062000" cy="6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2900">
                <a:solidFill>
                  <a:srgbClr val="0A055F"/>
                </a:solidFill>
                <a:latin typeface="Montserrat ExtraBold"/>
                <a:ea typeface="Montserrat ExtraBold"/>
                <a:cs typeface="Montserrat ExtraBold"/>
              </a:rPr>
              <a:t>Основной процесс</a:t>
            </a:r>
            <a:endParaRPr sz="2900">
              <a:solidFill>
                <a:srgbClr val="CCCCCC"/>
              </a:solidFill>
              <a:latin typeface="Montserrat ExtraBold"/>
              <a:ea typeface="Montserrat ExtraBold"/>
              <a:cs typeface="Montserrat ExtraBold"/>
            </a:endParaRPr>
          </a:p>
        </p:txBody>
      </p:sp>
      <p:pic>
        <p:nvPicPr>
          <p:cNvPr id="139" name="Google Shape;139;p23"/>
          <p:cNvPicPr/>
          <p:nvPr/>
        </p:nvPicPr>
        <p:blipFill>
          <a:blip r:embed="rId4">
            <a:alphaModFix/>
          </a:blip>
          <a:stretch/>
        </p:blipFill>
        <p:spPr bwMode="auto">
          <a:xfrm>
            <a:off x="0" y="1504400"/>
            <a:ext cx="9144000" cy="2134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4" name="Google Shape;144;p24"/>
          <p:cNvSpPr txBox="1"/>
          <p:nvPr>
            <p:ph type="body" idx="1"/>
          </p:nvPr>
        </p:nvSpPr>
        <p:spPr bwMode="auto">
          <a:xfrm>
            <a:off x="6900" y="2684025"/>
            <a:ext cx="8984700" cy="207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0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Сервис для генерации схем видов с окон квартир и интеграцией с CRM для размещения текстовой информации о виде. Сервис помогает продавцу и покупателю быстро понять где находится помещение относительно  географического местоположения здания и какой будет вид из окон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457200" lvl="0" indent="-2921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/>
            </a:pPr>
            <a:r>
              <a:rPr lang="ru" sz="10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Не требуется дизайнер-отрисовщик (верстальщик схем)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457200" lvl="0" indent="-2921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/>
            </a:pPr>
            <a:r>
              <a:rPr lang="ru" sz="10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Человеческие ошибки при отрисовке сведены к минимуму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457200" lvl="0" indent="-2921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/>
            </a:pPr>
            <a:r>
              <a:rPr lang="ru" sz="10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Генерация SVG схем и PNG видов каждого окна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457200" lvl="0" indent="-2921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/>
            </a:pPr>
            <a:r>
              <a:rPr lang="ru" sz="10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Генерация текстового JSON описания видов для CRM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457200" lvl="0" indent="-2921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/>
            </a:pPr>
            <a:r>
              <a:rPr lang="ru" sz="10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Учет видимых объектов и высотности окружения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457200" lvl="0" indent="-2921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/>
            </a:pPr>
            <a:r>
              <a:rPr lang="ru" sz="10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Индивидуальная настройка параметров контента (цвет, толщина, шрифт)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457200" lvl="0" indent="-2921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/>
            </a:pPr>
            <a:r>
              <a:rPr lang="ru" sz="10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Пакетная генерация всей продукции при необходимости изменений в дизайне или составе данных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457200" lvl="0" indent="-2921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/>
            </a:pPr>
            <a:r>
              <a:rPr lang="ru" sz="10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Адаптируемые параметры получения результата (дизайн, нейминг, формат данных, интеграции)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id="145" name="Google Shape;145;p24"/>
          <p:cNvSpPr txBox="1"/>
          <p:nvPr>
            <p:ph type="body" idx="1"/>
          </p:nvPr>
        </p:nvSpPr>
        <p:spPr bwMode="auto">
          <a:xfrm>
            <a:off x="6900" y="4829100"/>
            <a:ext cx="2069700" cy="3143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100" u="sng">
                <a:solidFill>
                  <a:schemeClr val="hlink"/>
                </a:solidFill>
                <a:hlinkClick r:id="rId2" tooltip="https://youtu.be/2AqwJhL7LHE?t=63"/>
              </a:rPr>
              <a:t>Краткая видеодемонстрация</a:t>
            </a:r>
            <a:endParaRPr sz="1000">
              <a:solidFill>
                <a:srgbClr val="FF0000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id="146" name="Google Shape;146;p24"/>
          <p:cNvSpPr txBox="1"/>
          <p:nvPr>
            <p:ph type="title"/>
          </p:nvPr>
        </p:nvSpPr>
        <p:spPr bwMode="auto">
          <a:xfrm>
            <a:off x="180250" y="175650"/>
            <a:ext cx="7306500" cy="6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>
                <a:solidFill>
                  <a:srgbClr val="0A055F"/>
                </a:solidFill>
                <a:latin typeface="Montserrat ExtraBold"/>
                <a:ea typeface="Montserrat ExtraBold"/>
                <a:cs typeface="Montserrat ExtraBold"/>
              </a:rPr>
              <a:t>R2. Видобот (сервис)</a:t>
            </a:r>
            <a:r>
              <a:rPr lang="ru" sz="3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</a:rPr>
              <a:t>  </a:t>
            </a:r>
            <a:r>
              <a:rPr lang="ru" sz="3000">
                <a:solidFill>
                  <a:srgbClr val="CCCCCC"/>
                </a:solidFill>
                <a:latin typeface="Montserrat ExtraBold"/>
                <a:ea typeface="Montserrat ExtraBold"/>
                <a:cs typeface="Montserrat ExtraBold"/>
              </a:rPr>
              <a:t>Описание</a:t>
            </a:r>
            <a:endParaRPr sz="3000">
              <a:solidFill>
                <a:srgbClr val="CCCCCC"/>
              </a:solidFill>
              <a:latin typeface="Montserrat ExtraBold"/>
              <a:ea typeface="Montserrat ExtraBold"/>
              <a:cs typeface="Montserrat ExtraBold"/>
            </a:endParaRPr>
          </a:p>
        </p:txBody>
      </p:sp>
      <p:pic>
        <p:nvPicPr>
          <p:cNvPr id="147" name="Google Shape;147;p24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255049" y="787050"/>
            <a:ext cx="3686940" cy="1929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4"/>
          <p:cNvPicPr/>
          <p:nvPr/>
        </p:nvPicPr>
        <p:blipFill>
          <a:blip r:embed="rId4">
            <a:alphaModFix/>
          </a:blip>
          <a:stretch/>
        </p:blipFill>
        <p:spPr bwMode="auto">
          <a:xfrm>
            <a:off x="4197675" y="793124"/>
            <a:ext cx="4401457" cy="1929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3" name="Google Shape;153;p25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6686399" y="1382375"/>
            <a:ext cx="1869425" cy="946787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5"/>
          <p:cNvSpPr txBox="1"/>
          <p:nvPr/>
        </p:nvSpPr>
        <p:spPr bwMode="auto">
          <a:xfrm>
            <a:off x="5000625" y="1641825"/>
            <a:ext cx="1990500" cy="2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>
                <a:solidFill>
                  <a:srgbClr val="081E50"/>
                </a:solidFill>
                <a:latin typeface="Montserrat"/>
                <a:ea typeface="Montserrat"/>
                <a:cs typeface="Montserrat"/>
              </a:rPr>
              <a:t>SVG </a:t>
            </a:r>
            <a:endParaRPr sz="1200" b="1">
              <a:solidFill>
                <a:srgbClr val="081E50"/>
              </a:solidFill>
              <a:latin typeface="Montserrat"/>
              <a:ea typeface="Montserrat"/>
              <a:cs typeface="Montserrat"/>
            </a:endParaRPr>
          </a:p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>
                <a:solidFill>
                  <a:srgbClr val="081E50"/>
                </a:solidFill>
                <a:latin typeface="Montserrat"/>
                <a:ea typeface="Montserrat"/>
                <a:cs typeface="Montserrat"/>
              </a:rPr>
              <a:t>схема для </a:t>
            </a:r>
            <a:r>
              <a:rPr lang="ru" sz="1200" b="1">
                <a:solidFill>
                  <a:srgbClr val="FF492C"/>
                </a:solidFill>
                <a:latin typeface="Montserrat"/>
                <a:ea typeface="Montserrat"/>
                <a:cs typeface="Montserrat"/>
              </a:rPr>
              <a:t>САЙТА</a:t>
            </a:r>
            <a:endParaRPr sz="1200" b="1">
              <a:solidFill>
                <a:srgbClr val="FF492C"/>
              </a:solidFill>
              <a:latin typeface="Montserrat"/>
              <a:ea typeface="Montserrat"/>
              <a:cs typeface="Montserrat"/>
            </a:endParaRPr>
          </a:p>
        </p:txBody>
      </p:sp>
      <p:pic>
        <p:nvPicPr>
          <p:cNvPr id="155" name="Google Shape;155;p25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6712466" y="2476889"/>
            <a:ext cx="752962" cy="878441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5"/>
          <p:cNvSpPr txBox="1"/>
          <p:nvPr/>
        </p:nvSpPr>
        <p:spPr bwMode="auto">
          <a:xfrm>
            <a:off x="5000625" y="2710700"/>
            <a:ext cx="1990500" cy="2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>
                <a:solidFill>
                  <a:srgbClr val="081E50"/>
                </a:solidFill>
                <a:latin typeface="Montserrat"/>
                <a:ea typeface="Montserrat"/>
                <a:cs typeface="Montserrat"/>
              </a:rPr>
              <a:t>JSON </a:t>
            </a:r>
            <a:endParaRPr sz="1200" b="1">
              <a:solidFill>
                <a:srgbClr val="081E50"/>
              </a:solidFill>
              <a:latin typeface="Montserrat"/>
              <a:ea typeface="Montserrat"/>
              <a:cs typeface="Montserrat"/>
            </a:endParaRPr>
          </a:p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>
                <a:solidFill>
                  <a:srgbClr val="081E50"/>
                </a:solidFill>
                <a:latin typeface="Montserrat"/>
                <a:ea typeface="Montserrat"/>
                <a:cs typeface="Montserrat"/>
              </a:rPr>
              <a:t>скрипт для </a:t>
            </a:r>
            <a:r>
              <a:rPr lang="ru" sz="1200" b="1">
                <a:solidFill>
                  <a:srgbClr val="FF492C"/>
                </a:solidFill>
                <a:latin typeface="Montserrat"/>
                <a:ea typeface="Montserrat"/>
                <a:cs typeface="Montserrat"/>
              </a:rPr>
              <a:t>CRM</a:t>
            </a:r>
            <a:endParaRPr sz="1200" b="1">
              <a:solidFill>
                <a:srgbClr val="FF492C"/>
              </a:solidFill>
              <a:latin typeface="Montserrat"/>
              <a:ea typeface="Montserrat"/>
              <a:cs typeface="Montserrat"/>
            </a:endParaRPr>
          </a:p>
        </p:txBody>
      </p:sp>
      <p:pic>
        <p:nvPicPr>
          <p:cNvPr id="157" name="Google Shape;157;p25"/>
          <p:cNvPicPr/>
          <p:nvPr/>
        </p:nvPicPr>
        <p:blipFill>
          <a:blip r:embed="rId4">
            <a:alphaModFix/>
          </a:blip>
          <a:stretch/>
        </p:blipFill>
        <p:spPr bwMode="auto">
          <a:xfrm>
            <a:off x="6712466" y="3503065"/>
            <a:ext cx="883719" cy="878434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5"/>
          <p:cNvSpPr txBox="1"/>
          <p:nvPr/>
        </p:nvSpPr>
        <p:spPr bwMode="auto">
          <a:xfrm>
            <a:off x="5000625" y="3815250"/>
            <a:ext cx="1911000" cy="2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>
                <a:solidFill>
                  <a:srgbClr val="081E50"/>
                </a:solidFill>
                <a:latin typeface="Montserrat"/>
                <a:ea typeface="Montserrat"/>
                <a:cs typeface="Montserrat"/>
              </a:rPr>
              <a:t>PNG </a:t>
            </a:r>
            <a:endParaRPr sz="1200" b="1">
              <a:solidFill>
                <a:srgbClr val="081E50"/>
              </a:solidFill>
              <a:latin typeface="Montserrat"/>
              <a:ea typeface="Montserrat"/>
              <a:cs typeface="Montserrat"/>
            </a:endParaRPr>
          </a:p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>
                <a:solidFill>
                  <a:srgbClr val="081E50"/>
                </a:solidFill>
                <a:latin typeface="Montserrat"/>
                <a:ea typeface="Montserrat"/>
                <a:cs typeface="Montserrat"/>
              </a:rPr>
              <a:t>растр для </a:t>
            </a:r>
            <a:r>
              <a:rPr lang="ru" sz="1200" b="1">
                <a:solidFill>
                  <a:srgbClr val="FF492C"/>
                </a:solidFill>
                <a:latin typeface="Montserrat"/>
                <a:ea typeface="Montserrat"/>
                <a:cs typeface="Montserrat"/>
              </a:rPr>
              <a:t>CRM</a:t>
            </a:r>
            <a:endParaRPr sz="1200" b="1">
              <a:solidFill>
                <a:srgbClr val="FF492C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id="159" name="Google Shape;159;p25"/>
          <p:cNvSpPr txBox="1"/>
          <p:nvPr/>
        </p:nvSpPr>
        <p:spPr bwMode="auto">
          <a:xfrm>
            <a:off x="0" y="316800"/>
            <a:ext cx="9144000" cy="49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650" tIns="36650" rIns="36650" bIns="36650" anchor="ctr" anchorCtr="0">
            <a:noAutofit/>
          </a:bodyPr>
          <a:lstStyle/>
          <a:p>
            <a:pPr marL="0" lvl="0" indent="0" algn="ctr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2000" b="1">
                <a:solidFill>
                  <a:srgbClr val="FF492C"/>
                </a:solidFill>
                <a:latin typeface="Montserrat"/>
                <a:ea typeface="Montserrat"/>
                <a:cs typeface="Montserrat"/>
              </a:rPr>
              <a:t>ЧТО ГЕНЕРИРУЕТ </a:t>
            </a:r>
            <a:r>
              <a:rPr lang="ru" sz="2000">
                <a:solidFill>
                  <a:srgbClr val="0A055F"/>
                </a:solidFill>
                <a:latin typeface="Montserrat Black"/>
                <a:ea typeface="Montserrat Black"/>
                <a:cs typeface="Montserrat Black"/>
              </a:rPr>
              <a:t>VIDOBOT</a:t>
            </a:r>
            <a:r>
              <a:rPr lang="ru" sz="2000" b="1">
                <a:solidFill>
                  <a:srgbClr val="0A055F"/>
                </a:solidFill>
                <a:latin typeface="Montserrat"/>
                <a:ea typeface="Montserrat"/>
                <a:cs typeface="Montserrat"/>
              </a:rPr>
              <a:t> </a:t>
            </a:r>
            <a:r>
              <a:rPr lang="ru" sz="2000" b="1">
                <a:solidFill>
                  <a:srgbClr val="FF492C"/>
                </a:solidFill>
                <a:latin typeface="Montserrat"/>
                <a:ea typeface="Montserrat"/>
                <a:cs typeface="Montserrat"/>
              </a:rPr>
              <a:t>?</a:t>
            </a:r>
            <a:endParaRPr sz="2000" b="1">
              <a:solidFill>
                <a:srgbClr val="FF492C"/>
              </a:solidFill>
              <a:latin typeface="Montserrat"/>
              <a:ea typeface="Montserrat"/>
              <a:cs typeface="Montserrat"/>
            </a:endParaRPr>
          </a:p>
        </p:txBody>
      </p:sp>
      <p:cxnSp>
        <p:nvCxnSpPr>
          <p:cNvPr id="160" name="Google Shape;160;p25"/>
          <p:cNvCxnSpPr>
            <a:cxnSpLocks/>
          </p:cNvCxnSpPr>
          <p:nvPr/>
        </p:nvCxnSpPr>
        <p:spPr bwMode="auto">
          <a:xfrm rot="10800000" flipH="1">
            <a:off x="3733725" y="1788800"/>
            <a:ext cx="1266900" cy="10689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rgbClr val="99999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1" name="Google Shape;161;p25"/>
          <p:cNvCxnSpPr>
            <a:cxnSpLocks/>
            <a:endCxn id="156" idx="1"/>
          </p:cNvCxnSpPr>
          <p:nvPr/>
        </p:nvCxnSpPr>
        <p:spPr bwMode="auto">
          <a:xfrm>
            <a:off x="3733725" y="2857700"/>
            <a:ext cx="1266900" cy="6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rgbClr val="99999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3" name="Google Shape;163;p25"/>
          <p:cNvCxnSpPr>
            <a:cxnSpLocks/>
            <a:endCxn id="158" idx="1"/>
          </p:cNvCxnSpPr>
          <p:nvPr/>
        </p:nvCxnSpPr>
        <p:spPr bwMode="auto">
          <a:xfrm>
            <a:off x="3733725" y="2858250"/>
            <a:ext cx="1266900" cy="11046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rgbClr val="999999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64" name="Google Shape;164;p25"/>
          <p:cNvPicPr/>
          <p:nvPr/>
        </p:nvPicPr>
        <p:blipFill>
          <a:blip r:embed="rId5">
            <a:alphaModFix/>
          </a:blip>
          <a:stretch/>
        </p:blipFill>
        <p:spPr bwMode="auto">
          <a:xfrm>
            <a:off x="596949" y="2033128"/>
            <a:ext cx="3136775" cy="165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5"/>
          <p:cNvPicPr/>
          <p:nvPr/>
        </p:nvPicPr>
        <p:blipFill>
          <a:blip r:embed="rId6">
            <a:alphaModFix/>
          </a:blip>
          <a:stretch/>
        </p:blipFill>
        <p:spPr bwMode="auto">
          <a:xfrm>
            <a:off x="596952" y="1660701"/>
            <a:ext cx="212275" cy="228599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5"/>
          <p:cNvSpPr txBox="1"/>
          <p:nvPr/>
        </p:nvSpPr>
        <p:spPr bwMode="auto">
          <a:xfrm>
            <a:off x="942975" y="1614375"/>
            <a:ext cx="2790900" cy="3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650" tIns="36650" rIns="36650" bIns="36650" anchor="ctr" anchorCtr="0">
            <a:noAutofit/>
          </a:bodyPr>
          <a:lstStyle/>
          <a:p>
            <a:pPr marL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r>
              <a:rPr lang="ru" sz="1700">
                <a:solidFill>
                  <a:srgbClr val="0A055F"/>
                </a:solidFill>
                <a:latin typeface="Montserrat Black"/>
                <a:ea typeface="Montserrat Black"/>
                <a:cs typeface="Montserrat Black"/>
              </a:rPr>
              <a:t>VIDOBOT</a:t>
            </a:r>
            <a:endParaRPr sz="1300" b="1">
              <a:solidFill>
                <a:srgbClr val="FF492C"/>
              </a:solidFill>
              <a:latin typeface="Montserrat"/>
              <a:ea typeface="Montserrat"/>
              <a:cs typeface="Montserrat"/>
            </a:endParaRPr>
          </a:p>
        </p:txBody>
      </p:sp>
      <p:pic>
        <p:nvPicPr>
          <p:cNvPr id="167" name="Google Shape;167;p25"/>
          <p:cNvPicPr/>
          <p:nvPr/>
        </p:nvPicPr>
        <p:blipFill>
          <a:blip r:embed="rId7">
            <a:alphaModFix/>
          </a:blip>
          <a:stretch/>
        </p:blipFill>
        <p:spPr bwMode="auto">
          <a:xfrm>
            <a:off x="8313876" y="4810125"/>
            <a:ext cx="553501" cy="14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2" name="Google Shape;172;p26">
            <a:hlinkClick r:id="rId2"/>
          </p:cNvPr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1710000" y="1285875"/>
            <a:ext cx="5572299" cy="2781299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6"/>
          <p:cNvSpPr txBox="1"/>
          <p:nvPr/>
        </p:nvSpPr>
        <p:spPr bwMode="auto">
          <a:xfrm>
            <a:off x="0" y="316800"/>
            <a:ext cx="9144000" cy="49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650" tIns="36650" rIns="36650" bIns="36650" anchor="ctr" anchorCtr="0">
            <a:noAutofit/>
          </a:bodyPr>
          <a:lstStyle/>
          <a:p>
            <a:pPr marL="0" lvl="0" indent="0" algn="ctr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2000" b="1">
                <a:solidFill>
                  <a:srgbClr val="FF492C"/>
                </a:solidFill>
                <a:latin typeface="Montserrat"/>
                <a:ea typeface="Montserrat"/>
                <a:cs typeface="Montserrat"/>
              </a:rPr>
              <a:t>КАК ВЫГЛЯДИТ </a:t>
            </a:r>
            <a:r>
              <a:rPr lang="ru" sz="2000">
                <a:solidFill>
                  <a:srgbClr val="0A055F"/>
                </a:solidFill>
                <a:latin typeface="Montserrat Black"/>
                <a:ea typeface="Montserrat Black"/>
                <a:cs typeface="Montserrat Black"/>
              </a:rPr>
              <a:t>VIDOBOT</a:t>
            </a:r>
            <a:r>
              <a:rPr lang="ru" sz="2000" b="1">
                <a:solidFill>
                  <a:srgbClr val="FF492C"/>
                </a:solidFill>
                <a:latin typeface="Montserrat"/>
                <a:ea typeface="Montserrat"/>
                <a:cs typeface="Montserrat"/>
              </a:rPr>
              <a:t> СХЕМА НА САЙТЕ ПИК ?</a:t>
            </a:r>
            <a:endParaRPr sz="2000" b="1">
              <a:solidFill>
                <a:srgbClr val="FF492C"/>
              </a:solidFill>
              <a:latin typeface="Montserrat"/>
              <a:ea typeface="Montserrat"/>
              <a:cs typeface="Montserrat"/>
            </a:endParaRPr>
          </a:p>
        </p:txBody>
      </p:sp>
      <p:pic>
        <p:nvPicPr>
          <p:cNvPr id="174" name="Google Shape;174;p26"/>
          <p:cNvPicPr/>
          <p:nvPr/>
        </p:nvPicPr>
        <p:blipFill>
          <a:blip r:embed="rId4">
            <a:alphaModFix/>
          </a:blip>
          <a:stretch/>
        </p:blipFill>
        <p:spPr bwMode="auto">
          <a:xfrm>
            <a:off x="8313876" y="4810125"/>
            <a:ext cx="553501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6"/>
          <p:cNvSpPr/>
          <p:nvPr/>
        </p:nvSpPr>
        <p:spPr bwMode="auto">
          <a:xfrm>
            <a:off x="1081750" y="3626600"/>
            <a:ext cx="523200" cy="197699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492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0" name="Google Shape;180;p27"/>
          <p:cNvSpPr txBox="1"/>
          <p:nvPr/>
        </p:nvSpPr>
        <p:spPr bwMode="auto">
          <a:xfrm>
            <a:off x="0" y="316800"/>
            <a:ext cx="9144000" cy="49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650" tIns="36650" rIns="36650" bIns="36650" anchor="ctr" anchorCtr="0">
            <a:noAutofit/>
          </a:bodyPr>
          <a:lstStyle/>
          <a:p>
            <a:pPr marL="0" lvl="0" indent="0" algn="ctr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2000" b="1">
                <a:solidFill>
                  <a:srgbClr val="FF492C"/>
                </a:solidFill>
                <a:latin typeface="Montserrat"/>
                <a:ea typeface="Montserrat"/>
                <a:cs typeface="Montserrat"/>
              </a:rPr>
              <a:t>КАК ВЫГЛЯДИТ </a:t>
            </a:r>
            <a:r>
              <a:rPr lang="ru" sz="2000">
                <a:solidFill>
                  <a:srgbClr val="0A055F"/>
                </a:solidFill>
                <a:latin typeface="Montserrat Black"/>
                <a:ea typeface="Montserrat Black"/>
                <a:cs typeface="Montserrat Black"/>
              </a:rPr>
              <a:t>VIDOBOT</a:t>
            </a:r>
            <a:r>
              <a:rPr lang="ru" sz="2000" b="1">
                <a:solidFill>
                  <a:srgbClr val="FF492C"/>
                </a:solidFill>
                <a:latin typeface="Montserrat"/>
                <a:ea typeface="Montserrat"/>
                <a:cs typeface="Montserrat"/>
              </a:rPr>
              <a:t> PNG РАСТР В CRM* ?</a:t>
            </a:r>
            <a:endParaRPr sz="2000" b="1">
              <a:solidFill>
                <a:srgbClr val="FF492C"/>
              </a:solidFill>
              <a:latin typeface="Montserrat"/>
              <a:ea typeface="Montserrat"/>
              <a:cs typeface="Montserrat"/>
            </a:endParaRPr>
          </a:p>
        </p:txBody>
      </p:sp>
      <p:pic>
        <p:nvPicPr>
          <p:cNvPr id="181" name="Google Shape;181;p27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5437420" y="1282800"/>
            <a:ext cx="2906476" cy="288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7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581025" y="1282788"/>
            <a:ext cx="4427771" cy="2946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7"/>
          <p:cNvPicPr/>
          <p:nvPr/>
        </p:nvPicPr>
        <p:blipFill>
          <a:blip r:embed="rId4">
            <a:alphaModFix/>
          </a:blip>
          <a:stretch/>
        </p:blipFill>
        <p:spPr bwMode="auto">
          <a:xfrm>
            <a:off x="8313876" y="4810125"/>
            <a:ext cx="553501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7"/>
          <p:cNvSpPr txBox="1"/>
          <p:nvPr/>
        </p:nvSpPr>
        <p:spPr bwMode="auto">
          <a:xfrm>
            <a:off x="114300" y="4636475"/>
            <a:ext cx="3582300" cy="49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650" tIns="36650" rIns="36650" bIns="36650" anchor="ctr" anchorCtr="0">
            <a:noAutofit/>
          </a:bodyPr>
          <a:lstStyle/>
          <a:p>
            <a:pPr marL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000" b="1">
                <a:solidFill>
                  <a:srgbClr val="FF492C"/>
                </a:solidFill>
                <a:latin typeface="Montserrat"/>
                <a:ea typeface="Montserrat"/>
                <a:cs typeface="Montserrat"/>
              </a:rPr>
              <a:t>*  - зависит от используемой CRM</a:t>
            </a:r>
            <a:endParaRPr sz="1000" b="1">
              <a:solidFill>
                <a:srgbClr val="FF492C"/>
              </a:solidFill>
              <a:latin typeface="Montserrat"/>
              <a:ea typeface="Montserrat"/>
              <a:cs typeface="Montserra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9" name="Google Shape;189;p28"/>
          <p:cNvSpPr txBox="1"/>
          <p:nvPr/>
        </p:nvSpPr>
        <p:spPr bwMode="auto">
          <a:xfrm>
            <a:off x="0" y="316800"/>
            <a:ext cx="9144000" cy="49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650" tIns="36650" rIns="36650" bIns="36650" anchor="ctr" anchorCtr="0">
            <a:noAutofit/>
          </a:bodyPr>
          <a:lstStyle/>
          <a:p>
            <a:pPr marL="0" lvl="0" indent="0" algn="ctr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2000" b="1">
                <a:solidFill>
                  <a:srgbClr val="FF492C"/>
                </a:solidFill>
                <a:latin typeface="Montserrat"/>
                <a:ea typeface="Montserrat"/>
                <a:cs typeface="Montserrat"/>
              </a:rPr>
              <a:t>КАК ВЫГЛЯДИТ </a:t>
            </a:r>
            <a:r>
              <a:rPr lang="ru" sz="2000">
                <a:solidFill>
                  <a:srgbClr val="0A055F"/>
                </a:solidFill>
                <a:latin typeface="Montserrat Black"/>
                <a:ea typeface="Montserrat Black"/>
                <a:cs typeface="Montserrat Black"/>
              </a:rPr>
              <a:t>VIDOBOT</a:t>
            </a:r>
            <a:r>
              <a:rPr lang="ru" sz="2000" b="1">
                <a:solidFill>
                  <a:srgbClr val="FF492C"/>
                </a:solidFill>
                <a:latin typeface="Montserrat"/>
                <a:ea typeface="Montserrat"/>
                <a:cs typeface="Montserrat"/>
              </a:rPr>
              <a:t> JSON СКРИПТ ?</a:t>
            </a:r>
            <a:endParaRPr sz="2000" b="1">
              <a:solidFill>
                <a:srgbClr val="FF492C"/>
              </a:solidFill>
              <a:latin typeface="Montserrat"/>
              <a:ea typeface="Montserrat"/>
              <a:cs typeface="Montserrat"/>
            </a:endParaRPr>
          </a:p>
        </p:txBody>
      </p:sp>
      <p:pic>
        <p:nvPicPr>
          <p:cNvPr id="190" name="Google Shape;190;p28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2752726" y="932199"/>
            <a:ext cx="3234187" cy="3773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8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8313876" y="4810125"/>
            <a:ext cx="553501" cy="14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96" name="Google Shape;196;p29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304800" y="1401468"/>
            <a:ext cx="8458201" cy="3189582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9"/>
          <p:cNvSpPr/>
          <p:nvPr/>
        </p:nvSpPr>
        <p:spPr bwMode="auto">
          <a:xfrm>
            <a:off x="4353600" y="3707550"/>
            <a:ext cx="523200" cy="197699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492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198" name="Google Shape;198;p29"/>
          <p:cNvSpPr/>
          <p:nvPr/>
        </p:nvSpPr>
        <p:spPr bwMode="auto">
          <a:xfrm>
            <a:off x="4953000" y="3524250"/>
            <a:ext cx="3810000" cy="533400"/>
          </a:xfrm>
          <a:prstGeom prst="rect">
            <a:avLst/>
          </a:prstGeom>
          <a:noFill/>
          <a:ln w="9525" cap="flat" cmpd="sng">
            <a:solidFill>
              <a:srgbClr val="FF492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/>
          </a:p>
        </p:txBody>
      </p:sp>
      <p:sp>
        <p:nvSpPr>
          <p:cNvPr id="199" name="Google Shape;199;p29"/>
          <p:cNvSpPr txBox="1"/>
          <p:nvPr/>
        </p:nvSpPr>
        <p:spPr bwMode="auto">
          <a:xfrm>
            <a:off x="0" y="316800"/>
            <a:ext cx="9144000" cy="49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650" tIns="36650" rIns="36650" bIns="36650" anchor="ctr" anchorCtr="0">
            <a:noAutofit/>
          </a:bodyPr>
          <a:lstStyle/>
          <a:p>
            <a:pPr marL="0" lvl="0" indent="0" algn="ctr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2000" b="1">
                <a:solidFill>
                  <a:srgbClr val="FF492C"/>
                </a:solidFill>
                <a:latin typeface="Montserrat"/>
                <a:ea typeface="Montserrat"/>
                <a:cs typeface="Montserrat"/>
              </a:rPr>
              <a:t>КАК ВЫГЛЯДИТ </a:t>
            </a:r>
            <a:r>
              <a:rPr lang="ru" sz="2000">
                <a:solidFill>
                  <a:srgbClr val="0A055F"/>
                </a:solidFill>
                <a:latin typeface="Montserrat Black"/>
                <a:ea typeface="Montserrat Black"/>
                <a:cs typeface="Montserrat Black"/>
              </a:rPr>
              <a:t>VIDOBOT</a:t>
            </a:r>
            <a:r>
              <a:rPr lang="ru" sz="2000" b="1">
                <a:solidFill>
                  <a:srgbClr val="FF492C"/>
                </a:solidFill>
                <a:latin typeface="Montserrat"/>
                <a:ea typeface="Montserrat"/>
                <a:cs typeface="Montserrat"/>
              </a:rPr>
              <a:t> JSON СКРИПТ В CRM* ?</a:t>
            </a:r>
            <a:endParaRPr sz="2000" b="1">
              <a:solidFill>
                <a:srgbClr val="FF492C"/>
              </a:solidFill>
              <a:latin typeface="Montserrat"/>
              <a:ea typeface="Montserrat"/>
              <a:cs typeface="Montserrat"/>
            </a:endParaRPr>
          </a:p>
        </p:txBody>
      </p:sp>
      <p:pic>
        <p:nvPicPr>
          <p:cNvPr id="200" name="Google Shape;200;p29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8313876" y="4810125"/>
            <a:ext cx="553501" cy="1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9"/>
          <p:cNvSpPr txBox="1"/>
          <p:nvPr/>
        </p:nvSpPr>
        <p:spPr bwMode="auto">
          <a:xfrm>
            <a:off x="114300" y="4636475"/>
            <a:ext cx="3582300" cy="49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650" tIns="36650" rIns="36650" bIns="36650" anchor="ctr" anchorCtr="0">
            <a:noAutofit/>
          </a:bodyPr>
          <a:lstStyle/>
          <a:p>
            <a:pPr marL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000" b="1">
                <a:solidFill>
                  <a:srgbClr val="FF492C"/>
                </a:solidFill>
                <a:latin typeface="Montserrat"/>
                <a:ea typeface="Montserrat"/>
                <a:cs typeface="Montserrat"/>
              </a:rPr>
              <a:t>*  - зависит от используемой CRM</a:t>
            </a:r>
            <a:endParaRPr sz="1000" b="1">
              <a:solidFill>
                <a:srgbClr val="FF492C"/>
              </a:solidFill>
              <a:latin typeface="Montserrat"/>
              <a:ea typeface="Montserrat"/>
              <a:cs typeface="Montserra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6" name="Google Shape;206;p30"/>
          <p:cNvSpPr txBox="1"/>
          <p:nvPr/>
        </p:nvSpPr>
        <p:spPr bwMode="auto">
          <a:xfrm>
            <a:off x="0" y="-64200"/>
            <a:ext cx="9144000" cy="49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650" tIns="36650" rIns="36650" bIns="36650" anchor="ctr" anchorCtr="0">
            <a:noAutofit/>
          </a:bodyPr>
          <a:lstStyle/>
          <a:p>
            <a:pPr marL="0" lvl="0" indent="0" algn="ctr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2000" b="1">
                <a:solidFill>
                  <a:srgbClr val="FF492C"/>
                </a:solidFill>
                <a:latin typeface="Montserrat"/>
                <a:ea typeface="Montserrat"/>
                <a:cs typeface="Montserrat"/>
              </a:rPr>
              <a:t>Требования к инфраструктуре и исходным данным для R2022</a:t>
            </a:r>
            <a:endParaRPr sz="2000" b="1">
              <a:solidFill>
                <a:srgbClr val="FF492C"/>
              </a:solidFill>
              <a:latin typeface="Montserrat"/>
              <a:ea typeface="Montserrat"/>
              <a:cs typeface="Montserrat"/>
            </a:endParaRPr>
          </a:p>
        </p:txBody>
      </p:sp>
      <p:pic>
        <p:nvPicPr>
          <p:cNvPr id="207" name="Google Shape;207;p30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8313876" y="4810125"/>
            <a:ext cx="553501" cy="1428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08" name="Google Shape;208;p30"/>
          <p:cNvGraphicFramePr>
            <a:graphicFrameLocks xmlns:a="http://schemas.openxmlformats.org/drawingml/2006/main"/>
          </p:cNvGraphicFramePr>
          <p:nvPr/>
        </p:nvGraphicFramePr>
        <p:xfrm>
          <a:off x="0" y="365825"/>
          <a:ext cx="3000000" cy="3000000"/>
        </p:xfrm>
        <a:graphic>
          <a:graphicData uri="http://schemas.openxmlformats.org/drawingml/2006/table">
            <a:tbl>
              <a:tblPr firstRow="0" firstCol="0" lastRow="0" lastCol="0" bandRow="0" bandCol="0">
                <a:tableStyleId>{621723B6-8FF2-4AA6-BF8A-D729C7F8B76F}</a:tableStyleId>
                <a:noFill/>
              </a:tblPr>
              <a:tblGrid>
                <a:gridCol w="382850"/>
                <a:gridCol w="1154300"/>
                <a:gridCol w="3034850"/>
                <a:gridCol w="2579324"/>
                <a:gridCol w="1992675"/>
              </a:tblGrid>
              <a:tr h="365725"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000" b="1"/>
                        <a:t>№</a:t>
                      </a:r>
                      <a:endParaRPr sz="1000" b="1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000" b="1"/>
                        <a:t>Модуль R2022</a:t>
                      </a:r>
                      <a:endParaRPr sz="1000" b="1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000" b="1"/>
                        <a:t>Что потребуется для работы кроме </a:t>
                      </a:r>
                      <a:r>
                        <a:rPr lang="ru" sz="1000" b="1">
                          <a:solidFill>
                            <a:schemeClr val="dk1"/>
                          </a:solidFill>
                        </a:rPr>
                        <a:t>R2022</a:t>
                      </a:r>
                      <a:endParaRPr sz="1000" b="1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000" b="1"/>
                        <a:t>Исходные данные</a:t>
                      </a:r>
                      <a:endParaRPr sz="1000" b="1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1000" b="1"/>
                        <a:t>Результат</a:t>
                      </a:r>
                      <a:endParaRPr sz="1000" b="1"/>
                    </a:p>
                  </a:txBody>
                  <a:tcPr marL="91425" marR="91425" marT="91425" marB="91425" anchor="ctr"/>
                </a:tc>
              </a:tr>
              <a:tr h="780125"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700"/>
                        <a:t>1</a:t>
                      </a:r>
                      <a:endParaRPr sz="7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700"/>
                        <a:t>Градостроительный</a:t>
                      </a:r>
                      <a:endParaRPr sz="7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p>
                      <a:pPr marL="89999" lvl="0" indent="-4445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AutoNum type="arabicPeriod"/>
                        <a:defRPr/>
                      </a:pPr>
                      <a:r>
                        <a:rPr lang="ru" sz="700"/>
                        <a:t> Autodesk Civil 3D 2019 и выше для установки компонента интеграции с R2022 </a:t>
                      </a:r>
                      <a:endParaRPr sz="700"/>
                    </a:p>
                    <a:p>
                      <a:pPr marL="89999" lvl="0" indent="-4445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AutoNum type="arabicPeriod"/>
                        <a:defRPr/>
                      </a:pPr>
                      <a:r>
                        <a:rPr lang="ru" sz="700"/>
                        <a:t> Обучение по R2022 (одна группа входит в стоимость)</a:t>
                      </a:r>
                      <a:endParaRPr sz="700"/>
                    </a:p>
                    <a:p>
                      <a:pPr marL="89999" lvl="0" indent="-4445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AutoNum type="arabicPeriod"/>
                        <a:defRPr/>
                      </a:pPr>
                      <a:r>
                        <a:rPr lang="ru" sz="700"/>
                        <a:t> Обучение </a:t>
                      </a:r>
                      <a:r>
                        <a:rPr lang="ru" sz="700">
                          <a:solidFill>
                            <a:schemeClr val="dk1"/>
                          </a:solidFill>
                        </a:rPr>
                        <a:t>по модулю интеграции R2022 (</a:t>
                      </a:r>
                      <a:r>
                        <a:rPr lang="ru" sz="700">
                          <a:solidFill>
                            <a:schemeClr val="dk1"/>
                          </a:solidFill>
                        </a:rPr>
                        <a:t>одна группа входит в стоимость</a:t>
                      </a:r>
                      <a:r>
                        <a:rPr lang="ru" sz="700">
                          <a:solidFill>
                            <a:schemeClr val="dk1"/>
                          </a:solidFill>
                        </a:rPr>
                        <a:t>)</a:t>
                      </a:r>
                      <a:endParaRPr sz="700">
                        <a:solidFill>
                          <a:schemeClr val="dk1"/>
                        </a:solidFill>
                      </a:endParaRPr>
                    </a:p>
                    <a:p>
                      <a:pPr marL="89999" lvl="0" indent="-4445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AutoNum type="arabicPeriod"/>
                        <a:defRPr/>
                      </a:pPr>
                      <a:r>
                        <a:rPr lang="ru" sz="700">
                          <a:solidFill>
                            <a:schemeClr val="dk1"/>
                          </a:solidFill>
                        </a:rPr>
                        <a:t>Обучение по  Autodesk CIVIL3D (не входит в стоимость)</a:t>
                      </a:r>
                      <a:endParaRPr sz="7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700"/>
                        <a:t>Требований нет</a:t>
                      </a:r>
                      <a:endParaRPr sz="7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p>
                      <a:pPr marL="89999" marR="0" lvl="0" indent="-44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AutoNum type="arabicPeriod"/>
                        <a:defRPr/>
                      </a:pPr>
                      <a:r>
                        <a:rPr lang="ru" sz="700"/>
                        <a:t> Модель застройки участка в формате R2022</a:t>
                      </a:r>
                      <a:endParaRPr sz="700"/>
                    </a:p>
                    <a:p>
                      <a:pPr marL="89999" marR="0" lvl="0" indent="-44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AutoNum type="arabicPeriod"/>
                        <a:defRPr/>
                      </a:pPr>
                      <a:r>
                        <a:rPr lang="ru" sz="700"/>
                        <a:t> </a:t>
                      </a:r>
                      <a:r>
                        <a:rPr lang="ru" sz="700"/>
                        <a:t>Экспорт в Civil для оформления Мастерплана, либо использования </a:t>
                      </a:r>
                      <a:r>
                        <a:rPr lang="ru" sz="700"/>
                        <a:t>на стадии П</a:t>
                      </a:r>
                      <a:endParaRPr sz="700"/>
                    </a:p>
                  </a:txBody>
                  <a:tcPr marL="91425" marR="91425" marT="91425" marB="91425" anchor="ctr"/>
                </a:tc>
              </a:tr>
              <a:tr h="765875"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700"/>
                        <a:t>2</a:t>
                      </a:r>
                      <a:endParaRPr sz="7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  <a:defRPr/>
                      </a:pPr>
                      <a:r>
                        <a:rPr lang="ru" sz="700">
                          <a:solidFill>
                            <a:schemeClr val="dk1"/>
                          </a:solidFill>
                        </a:rPr>
                        <a:t>ОПР</a:t>
                      </a:r>
                      <a:endParaRPr sz="7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p>
                      <a:pPr marL="89999" marR="0" lvl="0" indent="-44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AutoNum type="arabicPeriod"/>
                        <a:defRPr/>
                      </a:pPr>
                      <a:r>
                        <a:rPr lang="ru" sz="700"/>
                        <a:t> </a:t>
                      </a:r>
                      <a:r>
                        <a:rPr lang="ru" sz="700">
                          <a:solidFill>
                            <a:schemeClr val="dk1"/>
                          </a:solidFill>
                        </a:rPr>
                        <a:t>Autodesk Civil 3D 2019/AutoCAD2019 и выше для установки компонента интеграции с R2022 (входит в стоимость)</a:t>
                      </a:r>
                      <a:endParaRPr sz="700"/>
                    </a:p>
                    <a:p>
                      <a:pPr marL="89999" marR="0" lvl="0" indent="-44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AutoNum type="arabicPeriod"/>
                        <a:defRPr/>
                      </a:pPr>
                      <a:r>
                        <a:rPr lang="ru" sz="700"/>
                        <a:t> Видеокурс по использованию модуля ОПР (входит в стоимость)</a:t>
                      </a:r>
                      <a:endParaRPr sz="7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p>
                      <a:pPr marL="89999" marR="0" lvl="0" indent="-44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AutoNum type="arabicPeriod"/>
                        <a:defRPr/>
                      </a:pPr>
                      <a:r>
                        <a:rPr lang="ru" sz="700"/>
                        <a:t> Посадка зданий с модели застройки участка, выполненной в R2.Градостроительный</a:t>
                      </a:r>
                      <a:endParaRPr sz="700"/>
                    </a:p>
                    <a:p>
                      <a:pPr marL="89999" marR="0" lvl="0" indent="-44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AutoNum type="arabicPeriod"/>
                        <a:defRPr/>
                      </a:pPr>
                      <a:r>
                        <a:rPr lang="ru" sz="700"/>
                        <a:t> Возможен вариант импорта посадки зданий с помощью </a:t>
                      </a:r>
                      <a:r>
                        <a:rPr lang="ru" sz="700">
                          <a:solidFill>
                            <a:schemeClr val="dk1"/>
                          </a:solidFill>
                        </a:rPr>
                        <a:t>компонента интеграции</a:t>
                      </a:r>
                      <a:r>
                        <a:rPr lang="ru" sz="700">
                          <a:solidFill>
                            <a:schemeClr val="dk1"/>
                          </a:solidFill>
                        </a:rPr>
                        <a:t> (DWG с контуром пятна здания в виде полилинии) </a:t>
                      </a:r>
                      <a:endParaRPr sz="7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p>
                      <a:pPr marL="89999" marR="0" lvl="0" indent="-44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AutoNum type="arabicPeriod"/>
                        <a:defRPr/>
                      </a:pPr>
                      <a:r>
                        <a:rPr lang="ru" sz="700"/>
                        <a:t> Модель квартирографии нетиповых зданий, сформированная на основании задания Фонда Реновации в формате R2022</a:t>
                      </a:r>
                      <a:endParaRPr sz="700"/>
                    </a:p>
                    <a:p>
                      <a:pPr marL="89999" marR="0" lvl="0" indent="-44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AutoNum type="arabicPeriod"/>
                        <a:defRPr/>
                      </a:pPr>
                      <a:r>
                        <a:rPr lang="ru" sz="700"/>
                        <a:t> Файл DWG (версия 2019) с квартирографией типовых этажей</a:t>
                      </a:r>
                      <a:endParaRPr sz="700"/>
                    </a:p>
                  </a:txBody>
                  <a:tcPr marL="91425" marR="91425" marT="91425" marB="91425" anchor="ctr"/>
                </a:tc>
              </a:tr>
              <a:tr h="793750"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700"/>
                        <a:t>3</a:t>
                      </a:r>
                      <a:endParaRPr sz="7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700"/>
                        <a:t>Колористика</a:t>
                      </a:r>
                      <a:endParaRPr sz="7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p>
                      <a:pPr marL="89999" marR="0" lvl="0" indent="-44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AutoNum type="arabicPeriod"/>
                        <a:defRPr/>
                      </a:pPr>
                      <a:r>
                        <a:rPr lang="ru" sz="700"/>
                        <a:t> Комплексный проект внедрения в отдел сборных конструкций после аудита (не входит в стоимость )</a:t>
                      </a:r>
                      <a:endParaRPr sz="700"/>
                    </a:p>
                    <a:p>
                      <a:pPr marL="89999" marR="0" lvl="0" indent="-44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AutoNum type="arabicPeriod"/>
                        <a:defRPr/>
                      </a:pPr>
                      <a:r>
                        <a:rPr lang="ru" sz="700"/>
                        <a:t> </a:t>
                      </a:r>
                      <a:r>
                        <a:rPr lang="ru" sz="700">
                          <a:solidFill>
                            <a:schemeClr val="dk1"/>
                          </a:solidFill>
                        </a:rPr>
                        <a:t>Autodesk Civil 3D 2019/AutoCAD2019 и выше для установки компонента интеграции с R2022 (входит в стоимость)</a:t>
                      </a:r>
                      <a:endParaRPr sz="700"/>
                    </a:p>
                    <a:p>
                      <a:pPr marL="89999" marR="0" lvl="0" indent="-44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AutoNum type="arabicPeriod"/>
                        <a:defRPr/>
                      </a:pPr>
                      <a:r>
                        <a:rPr lang="ru" sz="700"/>
                        <a:t> Видеокурс по использованию модуля Колористика (входит в стоимость)</a:t>
                      </a:r>
                      <a:endParaRPr sz="7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p>
                      <a:pPr marL="89999" marR="0" lvl="0" indent="-44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AutoNum type="arabicPeriod"/>
                        <a:defRPr/>
                      </a:pPr>
                      <a:r>
                        <a:rPr lang="ru" sz="700"/>
                        <a:t> Требуется модель сборных конструкций здания в формате JSON, выполненная по определенным правилам и содержащая:</a:t>
                      </a:r>
                      <a:endParaRPr sz="700"/>
                    </a:p>
                    <a:p>
                      <a:pPr marL="179999" marR="0" lvl="0" indent="-53974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Char char="-"/>
                        <a:defRPr/>
                      </a:pPr>
                      <a:r>
                        <a:rPr lang="ru" sz="700"/>
                        <a:t> Оси здания</a:t>
                      </a:r>
                      <a:endParaRPr sz="700"/>
                    </a:p>
                    <a:p>
                      <a:pPr marL="179999" marR="0" lvl="0" indent="-53974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Char char="-"/>
                        <a:defRPr/>
                      </a:pPr>
                      <a:r>
                        <a:rPr lang="ru" sz="700"/>
                        <a:t> Уровни этажей</a:t>
                      </a:r>
                      <a:endParaRPr sz="700"/>
                    </a:p>
                    <a:p>
                      <a:pPr marL="179999" marR="0" lvl="0" indent="-53974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Char char="-"/>
                        <a:defRPr/>
                      </a:pPr>
                      <a:r>
                        <a:rPr lang="ru" sz="700"/>
                        <a:t> Геометрия панелей</a:t>
                      </a:r>
                      <a:endParaRPr sz="700"/>
                    </a:p>
                    <a:p>
                      <a:pPr marL="179999" marR="0" lvl="0" indent="-53974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Char char="-"/>
                        <a:defRPr/>
                      </a:pPr>
                      <a:r>
                        <a:rPr lang="ru" sz="700"/>
                        <a:t> Координаты расположения панелей</a:t>
                      </a:r>
                      <a:endParaRPr sz="7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p>
                      <a:pPr marL="89999" marR="0" lvl="0" indent="-44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AutoNum type="arabicPeriod"/>
                        <a:defRPr/>
                      </a:pPr>
                      <a:r>
                        <a:rPr lang="ru" sz="700"/>
                        <a:t> Файл DWG </a:t>
                      </a:r>
                      <a:r>
                        <a:rPr lang="ru" sz="700">
                          <a:solidFill>
                            <a:schemeClr val="dk1"/>
                          </a:solidFill>
                        </a:rPr>
                        <a:t>(версия 2019)</a:t>
                      </a:r>
                      <a:r>
                        <a:rPr lang="ru" sz="700"/>
                        <a:t> с листами альбома колористических решений</a:t>
                      </a:r>
                      <a:endParaRPr sz="700"/>
                    </a:p>
                    <a:p>
                      <a:pPr marL="89999" marR="0" lvl="0" indent="-44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AutoNum type="arabicPeriod"/>
                        <a:defRPr/>
                      </a:pPr>
                      <a:r>
                        <a:rPr lang="ru" sz="700"/>
                        <a:t> Файл DWG </a:t>
                      </a:r>
                      <a:r>
                        <a:rPr lang="ru" sz="700">
                          <a:solidFill>
                            <a:schemeClr val="dk1"/>
                          </a:solidFill>
                        </a:rPr>
                        <a:t>(версия 2019)</a:t>
                      </a:r>
                      <a:r>
                        <a:rPr lang="ru" sz="700"/>
                        <a:t>, содержащий развертку фасадов</a:t>
                      </a:r>
                      <a:endParaRPr sz="700"/>
                    </a:p>
                    <a:p>
                      <a:pPr marL="89999" marR="0" lvl="0" indent="-44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AutoNum type="arabicPeriod"/>
                        <a:defRPr/>
                      </a:pPr>
                      <a:r>
                        <a:rPr lang="ru" sz="700"/>
                        <a:t> </a:t>
                      </a:r>
                      <a:r>
                        <a:rPr lang="ru" sz="700">
                          <a:solidFill>
                            <a:schemeClr val="dk1"/>
                          </a:solidFill>
                        </a:rPr>
                        <a:t>Файл DWG (версия 2019), содержащий проекции фасадов</a:t>
                      </a:r>
                      <a:endParaRPr sz="700"/>
                    </a:p>
                  </a:txBody>
                  <a:tcPr marL="91425" marR="91425" marT="91425" marB="91425" anchor="ctr"/>
                </a:tc>
              </a:tr>
              <a:tr h="1413050"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700"/>
                        <a:t>4</a:t>
                      </a:r>
                      <a:endParaRPr sz="7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" sz="700"/>
                        <a:t>Видобот</a:t>
                      </a:r>
                      <a:endParaRPr sz="7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p>
                      <a:pPr marL="89999" marR="0" lvl="0" indent="-44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AutoNum type="arabicPeriod"/>
                        <a:defRPr/>
                      </a:pPr>
                      <a:r>
                        <a:rPr lang="ru" sz="700"/>
                        <a:t> </a:t>
                      </a:r>
                      <a:r>
                        <a:rPr lang="ru" sz="700">
                          <a:solidFill>
                            <a:schemeClr val="dk1"/>
                          </a:solidFill>
                        </a:rPr>
                        <a:t>Предоставляется в виде Сервиса</a:t>
                      </a:r>
                      <a:endParaRPr sz="7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p>
                      <a:pPr marL="89999" marR="0" lvl="0" indent="-44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AutoNum type="arabicPeriod"/>
                        <a:defRPr/>
                      </a:pPr>
                      <a:r>
                        <a:rPr lang="ru" sz="700"/>
                        <a:t>Исходные данные для оцифровки могут быть предоставлены в одном из двух вариантов:</a:t>
                      </a:r>
                      <a:endParaRPr sz="700"/>
                    </a:p>
                    <a:p>
                      <a:pPr marL="179999" marR="0" lvl="0" indent="-53974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Char char="-"/>
                        <a:defRPr/>
                      </a:pPr>
                      <a:r>
                        <a:rPr lang="ru" sz="700"/>
                        <a:t> Растровая подложка: </a:t>
                      </a:r>
                      <a:endParaRPr sz="700"/>
                    </a:p>
                    <a:p>
                      <a:pPr marL="269999" marR="0" lvl="0" indent="-53974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Char char="-"/>
                        <a:defRPr/>
                      </a:pPr>
                      <a:r>
                        <a:rPr lang="ru" sz="700"/>
                        <a:t> </a:t>
                      </a:r>
                      <a:r>
                        <a:rPr lang="ru" sz="700">
                          <a:solidFill>
                            <a:schemeClr val="dk1"/>
                          </a:solidFill>
                        </a:rPr>
                        <a:t>Данные о размерах квартир, либо данными для масштабирования</a:t>
                      </a:r>
                      <a:endParaRPr sz="700">
                        <a:solidFill>
                          <a:schemeClr val="dk1"/>
                        </a:solidFill>
                      </a:endParaRPr>
                    </a:p>
                    <a:p>
                      <a:pPr marL="269999" marR="0" lvl="0" indent="-53974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Char char="-"/>
                        <a:defRPr/>
                      </a:pPr>
                      <a:r>
                        <a:rPr lang="ru" sz="700">
                          <a:solidFill>
                            <a:schemeClr val="dk1"/>
                          </a:solidFill>
                        </a:rPr>
                        <a:t> Функциональное назначение помещений</a:t>
                      </a:r>
                      <a:endParaRPr sz="700">
                        <a:solidFill>
                          <a:schemeClr val="dk1"/>
                        </a:solidFill>
                      </a:endParaRPr>
                    </a:p>
                    <a:p>
                      <a:pPr marL="269999" marR="0" lvl="0" indent="-53974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Char char="-"/>
                        <a:defRPr/>
                      </a:pPr>
                      <a:r>
                        <a:rPr lang="ru" sz="700">
                          <a:solidFill>
                            <a:schemeClr val="dk1"/>
                          </a:solidFill>
                        </a:rPr>
                        <a:t> Расположение входа в коммерческое помещение (при наличии)</a:t>
                      </a:r>
                      <a:endParaRPr sz="700">
                        <a:solidFill>
                          <a:schemeClr val="dk1"/>
                        </a:solidFill>
                      </a:endParaRPr>
                    </a:p>
                    <a:p>
                      <a:pPr marL="269999" marR="0" lvl="0" indent="-53974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Char char="-"/>
                        <a:defRPr/>
                      </a:pPr>
                      <a:r>
                        <a:rPr lang="ru" sz="700"/>
                        <a:t> Генплан объекта</a:t>
                      </a:r>
                      <a:endParaRPr sz="700"/>
                    </a:p>
                    <a:p>
                      <a:pPr marL="179999" marR="0" lvl="0" indent="-53974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Char char="-"/>
                        <a:defRPr/>
                      </a:pPr>
                      <a:r>
                        <a:rPr lang="ru" sz="700"/>
                        <a:t> Файл DWG с планировками квартир и файл DWG с генпланом:</a:t>
                      </a:r>
                      <a:endParaRPr sz="700"/>
                    </a:p>
                    <a:p>
                      <a:pPr marL="269999" marR="0" lvl="0" indent="-53974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Char char="-"/>
                        <a:defRPr/>
                      </a:pPr>
                      <a:r>
                        <a:rPr lang="ru" sz="700"/>
                        <a:t> Генплан - </a:t>
                      </a:r>
                      <a:r>
                        <a:rPr lang="ru" sz="700">
                          <a:solidFill>
                            <a:schemeClr val="dk1"/>
                          </a:solidFill>
                        </a:rPr>
                        <a:t>контур пятен зданий в виде полилиний</a:t>
                      </a:r>
                      <a:endParaRPr sz="700">
                        <a:solidFill>
                          <a:schemeClr val="dk1"/>
                        </a:solidFill>
                      </a:endParaRPr>
                    </a:p>
                    <a:p>
                      <a:pPr marL="269999" marR="0" lvl="0" indent="-53974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Char char="-"/>
                        <a:defRPr/>
                      </a:pPr>
                      <a:r>
                        <a:rPr lang="ru" sz="700">
                          <a:solidFill>
                            <a:schemeClr val="dk1"/>
                          </a:solidFill>
                        </a:rPr>
                        <a:t> Планировки - контура секций, помещений и линии окон в виде полилиний</a:t>
                      </a:r>
                      <a:endParaRPr sz="7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p>
                      <a:pPr marL="89999" marR="0" lvl="0" indent="-44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AutoNum type="arabicPeriod"/>
                        <a:defRPr/>
                      </a:pPr>
                      <a:r>
                        <a:rPr lang="ru" sz="700"/>
                        <a:t> Данные по каждой квартире в выбранной ранее папке:</a:t>
                      </a:r>
                      <a:endParaRPr sz="700"/>
                    </a:p>
                    <a:p>
                      <a:pPr marL="179999" marR="0" lvl="0" indent="-53974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Char char="-"/>
                        <a:defRPr/>
                      </a:pPr>
                      <a:r>
                        <a:rPr lang="ru" sz="700"/>
                        <a:t> SVG схемы вида из окна</a:t>
                      </a:r>
                      <a:endParaRPr sz="700"/>
                    </a:p>
                    <a:p>
                      <a:pPr marL="179999" marR="0" lvl="0" indent="-53974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Char char="-"/>
                        <a:defRPr/>
                      </a:pPr>
                      <a:r>
                        <a:rPr lang="ru" sz="700"/>
                        <a:t> JSON файл с текстовым описанием объектов попадающих в вид из окна</a:t>
                      </a:r>
                      <a:endParaRPr sz="700"/>
                    </a:p>
                    <a:p>
                      <a:pPr marL="179999" marR="0" lvl="0" indent="-53974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700"/>
                        <a:buChar char="-"/>
                        <a:defRPr/>
                      </a:pPr>
                      <a:r>
                        <a:rPr lang="ru" sz="700"/>
                        <a:t> JPEG файл с видом из окна</a:t>
                      </a:r>
                      <a:endParaRPr sz="700"/>
                    </a:p>
                  </a:txBody>
                  <a:tcPr marL="91425" marR="91425" marT="91425" marB="91425"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8313874" y="4823332"/>
            <a:ext cx="553501" cy="116469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>
            <p:ph type="title"/>
          </p:nvPr>
        </p:nvSpPr>
        <p:spPr bwMode="auto">
          <a:xfrm>
            <a:off x="2228950" y="175650"/>
            <a:ext cx="4575600" cy="6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>
                <a:solidFill>
                  <a:srgbClr val="0A055F"/>
                </a:solidFill>
                <a:latin typeface="Montserrat ExtraBold"/>
                <a:ea typeface="Montserrat ExtraBold"/>
                <a:cs typeface="Montserrat ExtraBold"/>
              </a:rPr>
              <a:t>Модули продукта</a:t>
            </a:r>
            <a:endParaRPr sz="3000">
              <a:solidFill>
                <a:srgbClr val="CCCCCC"/>
              </a:solidFill>
              <a:latin typeface="Montserrat ExtraBold"/>
              <a:ea typeface="Montserrat ExtraBold"/>
              <a:cs typeface="Montserrat ExtraBold"/>
            </a:endParaRPr>
          </a:p>
        </p:txBody>
      </p:sp>
      <p:pic>
        <p:nvPicPr>
          <p:cNvPr id="64" name="Google Shape;64;p14"/>
          <p:cNvPicPr/>
          <p:nvPr/>
        </p:nvPicPr>
        <p:blipFill>
          <a:blip r:embed="rId3">
            <a:alphaModFix/>
          </a:blip>
          <a:srcRect l="0" t="0" r="72593" b="0"/>
          <a:stretch/>
        </p:blipFill>
        <p:spPr bwMode="auto">
          <a:xfrm flipH="0" flipV="0">
            <a:off x="818750" y="1253919"/>
            <a:ext cx="2506050" cy="17654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4986302" name="Google Shape;64;p14"/>
          <p:cNvPicPr/>
          <p:nvPr/>
        </p:nvPicPr>
        <p:blipFill>
          <a:blip r:embed="rId3">
            <a:alphaModFix/>
          </a:blip>
          <a:srcRect l="43552" t="0" r="0" b="0"/>
          <a:stretch/>
        </p:blipFill>
        <p:spPr bwMode="auto">
          <a:xfrm flipH="0" flipV="0">
            <a:off x="3324800" y="1253919"/>
            <a:ext cx="5161573" cy="1765458"/>
          </a:xfrm>
          <a:prstGeom prst="rect">
            <a:avLst/>
          </a:prstGeom>
          <a:noFill/>
          <a:ln>
            <a:noFill/>
          </a:ln>
        </p:spPr>
      </p:pic>
      <p:sp>
        <p:nvSpPr>
          <p:cNvPr id="369490941" name=""/>
          <p:cNvSpPr/>
          <p:nvPr/>
        </p:nvSpPr>
        <p:spPr bwMode="auto">
          <a:xfrm flipH="0" flipV="0">
            <a:off x="3153749" y="2000250"/>
            <a:ext cx="609599" cy="1247774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body" idx="1"/>
          </p:nvPr>
        </p:nvSpPr>
        <p:spPr bwMode="auto">
          <a:xfrm>
            <a:off x="235500" y="2866975"/>
            <a:ext cx="8520600" cy="199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9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Модуль предназначен для моделирования вариантов Архитектурно Градостроительного Анализа и оценки потенциала площадки. Интеграция с Civil 3D позволяет использовать модуль для проверочных расчетов инсоляции на последующих стадиях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457200" lvl="0" indent="-28575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Char char="●"/>
              <a:defRPr/>
            </a:pPr>
            <a:r>
              <a:rPr lang="ru" sz="900" b="1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Выполнение градостроительного анализа</a:t>
            </a:r>
            <a:r>
              <a:rPr lang="ru" sz="9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, с использованием подключенных геоданных (существующие здания, дороги, СЗЗ, охранные зоны и т.д.)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457200" lvl="0" indent="-28575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Char char="●"/>
              <a:defRPr/>
            </a:pPr>
            <a:r>
              <a:rPr lang="ru" sz="900" b="1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Автоматическая генерация вариантов размещения</a:t>
            </a:r>
            <a:r>
              <a:rPr lang="ru" sz="9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 зданий, социальных объектов, паркингов и </a:t>
            </a:r>
            <a:r>
              <a:rPr lang="ru" sz="9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улично-дорожной сети </a:t>
            </a:r>
            <a:r>
              <a:rPr lang="ru" sz="9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по различным сценариям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457200" lvl="0" indent="-28575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Char char="●"/>
              <a:defRPr/>
            </a:pPr>
            <a:r>
              <a:rPr lang="ru" sz="9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Инструменты для </a:t>
            </a:r>
            <a:r>
              <a:rPr lang="ru" sz="900" b="1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генерации вариантов схем Генплана для Малоэтажного строительства</a:t>
            </a:r>
            <a:endParaRPr sz="900" b="1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457200" lvl="0" indent="-28575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Char char="●"/>
              <a:defRPr/>
            </a:pPr>
            <a:r>
              <a:rPr lang="ru" sz="9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Возможность ручного изменения сгенерированной посадки зданий, либо создание полностью ручного варианта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457200" lvl="0" indent="-28575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Char char="●"/>
              <a:defRPr/>
            </a:pPr>
            <a:r>
              <a:rPr lang="ru" sz="900" b="1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Расчет ТЭП, инсоляции и статистики квартирографии </a:t>
            </a:r>
            <a:r>
              <a:rPr lang="ru" sz="9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для выполнения сценариев продаж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457200" lvl="0" indent="-28575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Char char="●"/>
              <a:defRPr/>
            </a:pPr>
            <a:r>
              <a:rPr lang="ru" sz="9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Наличие </a:t>
            </a:r>
            <a:r>
              <a:rPr lang="ru" sz="900" b="1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редактора типовых элементов</a:t>
            </a:r>
            <a:r>
              <a:rPr lang="ru" sz="9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, в</a:t>
            </a:r>
            <a:r>
              <a:rPr lang="ru" sz="9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озможность применения нетиповых элементов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457200" lvl="0" indent="-28575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Char char="●"/>
              <a:defRPr/>
            </a:pPr>
            <a:r>
              <a:rPr lang="ru" sz="9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Настройка тематических визуальных схем (например, схема для Девелоперского комитета)</a:t>
            </a:r>
            <a:endParaRPr sz="1600">
              <a:latin typeface="Montserrat"/>
              <a:ea typeface="Montserrat"/>
              <a:cs typeface="Montserrat"/>
            </a:endParaRPr>
          </a:p>
        </p:txBody>
      </p:sp>
      <p:pic>
        <p:nvPicPr>
          <p:cNvPr id="70" name="Google Shape;70;p15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464100" y="831613"/>
            <a:ext cx="4265818" cy="199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5145986" y="831613"/>
            <a:ext cx="3233391" cy="1990799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 txBox="1"/>
          <p:nvPr>
            <p:ph type="body" idx="1"/>
          </p:nvPr>
        </p:nvSpPr>
        <p:spPr bwMode="auto">
          <a:xfrm>
            <a:off x="464100" y="4752925"/>
            <a:ext cx="2638200" cy="3143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100" u="sng">
                <a:solidFill>
                  <a:schemeClr val="hlink"/>
                </a:solidFill>
                <a:hlinkClick r:id="rId4" tooltip="https://youtu.be/raVcdQh46Kw"/>
              </a:rPr>
              <a:t>Видео - ГИС</a:t>
            </a:r>
            <a:r>
              <a:rPr lang="ru" sz="10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  </a:t>
            </a:r>
            <a:r>
              <a:rPr lang="ru" sz="1100" u="sng">
                <a:solidFill>
                  <a:schemeClr val="hlink"/>
                </a:solidFill>
                <a:hlinkClick r:id="rId5" tooltip="https://youtu.be/qpS2Aeckkqg"/>
              </a:rPr>
              <a:t>Видео - сценарии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</p:txBody>
      </p:sp>
      <p:pic>
        <p:nvPicPr>
          <p:cNvPr id="73" name="Google Shape;73;p15"/>
          <p:cNvPicPr/>
          <p:nvPr/>
        </p:nvPicPr>
        <p:blipFill>
          <a:blip r:embed="rId6">
            <a:alphaModFix/>
          </a:blip>
          <a:stretch/>
        </p:blipFill>
        <p:spPr bwMode="auto">
          <a:xfrm>
            <a:off x="8313874" y="4823332"/>
            <a:ext cx="553501" cy="116469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>
            <p:ph type="ctrTitle" idx="4294967295"/>
          </p:nvPr>
        </p:nvSpPr>
        <p:spPr bwMode="auto">
          <a:xfrm>
            <a:off x="180250" y="175650"/>
            <a:ext cx="8478000" cy="6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>
                <a:solidFill>
                  <a:srgbClr val="0A055F"/>
                </a:solidFill>
                <a:latin typeface="Montserrat ExtraBold"/>
                <a:ea typeface="Montserrat ExtraBold"/>
                <a:cs typeface="Montserrat ExtraBold"/>
              </a:rPr>
              <a:t>R2. Градостроительный</a:t>
            </a:r>
            <a:r>
              <a:rPr lang="ru" sz="3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</a:rPr>
              <a:t>  </a:t>
            </a:r>
            <a:r>
              <a:rPr lang="ru" sz="3000">
                <a:solidFill>
                  <a:srgbClr val="CCCCCC"/>
                </a:solidFill>
                <a:latin typeface="Montserrat ExtraBold"/>
                <a:ea typeface="Montserrat ExtraBold"/>
                <a:cs typeface="Montserrat ExtraBold"/>
              </a:rPr>
              <a:t>Описание</a:t>
            </a:r>
            <a:endParaRPr sz="3000">
              <a:solidFill>
                <a:srgbClr val="CCCCCC"/>
              </a:solidFill>
              <a:latin typeface="Montserrat ExtraBold"/>
              <a:ea typeface="Montserrat ExtraBold"/>
              <a:cs typeface="Montserrat ExtraBold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8313874" y="4823332"/>
            <a:ext cx="553501" cy="116469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6"/>
          <p:cNvSpPr txBox="1"/>
          <p:nvPr>
            <p:ph type="ctrTitle" idx="4294967295"/>
          </p:nvPr>
        </p:nvSpPr>
        <p:spPr bwMode="auto">
          <a:xfrm>
            <a:off x="0" y="175650"/>
            <a:ext cx="9144000" cy="6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>
                <a:solidFill>
                  <a:srgbClr val="0A055F"/>
                </a:solidFill>
                <a:latin typeface="Montserrat ExtraBold"/>
                <a:ea typeface="Montserrat ExtraBold"/>
                <a:cs typeface="Montserrat ExtraBold"/>
              </a:rPr>
              <a:t>Интеграция со смежными продуктами </a:t>
            </a:r>
            <a:endParaRPr sz="3000">
              <a:solidFill>
                <a:srgbClr val="CCCCCC"/>
              </a:solidFill>
              <a:latin typeface="Montserrat ExtraBold"/>
              <a:ea typeface="Montserrat ExtraBold"/>
              <a:cs typeface="Montserrat ExtraBold"/>
            </a:endParaRPr>
          </a:p>
        </p:txBody>
      </p:sp>
      <p:pic>
        <p:nvPicPr>
          <p:cNvPr id="81" name="Google Shape;81;p16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119000" y="1189125"/>
            <a:ext cx="8839202" cy="29986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8313874" y="4823332"/>
            <a:ext cx="553501" cy="116469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7"/>
          <p:cNvSpPr txBox="1"/>
          <p:nvPr>
            <p:ph type="ctrTitle" idx="4294967295"/>
          </p:nvPr>
        </p:nvSpPr>
        <p:spPr bwMode="auto">
          <a:xfrm>
            <a:off x="0" y="175650"/>
            <a:ext cx="9144000" cy="6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>
                <a:solidFill>
                  <a:srgbClr val="0A055F"/>
                </a:solidFill>
                <a:latin typeface="Montserrat ExtraBold"/>
                <a:ea typeface="Montserrat ExtraBold"/>
                <a:cs typeface="Montserrat ExtraBold"/>
              </a:rPr>
              <a:t>Схема процесса разработки АГА в R2</a:t>
            </a:r>
            <a:r>
              <a:rPr lang="ru" sz="3000">
                <a:solidFill>
                  <a:srgbClr val="0A055F"/>
                </a:solidFill>
                <a:latin typeface="Montserrat ExtraBold"/>
                <a:ea typeface="Montserrat ExtraBold"/>
                <a:cs typeface="Montserrat ExtraBold"/>
              </a:rPr>
              <a:t> </a:t>
            </a:r>
            <a:endParaRPr sz="3000">
              <a:solidFill>
                <a:srgbClr val="CCCCCC"/>
              </a:solidFill>
              <a:latin typeface="Montserrat ExtraBold"/>
              <a:ea typeface="Montserrat ExtraBold"/>
              <a:cs typeface="Montserrat ExtraBold"/>
            </a:endParaRPr>
          </a:p>
        </p:txBody>
      </p:sp>
      <p:pic>
        <p:nvPicPr>
          <p:cNvPr id="88" name="Google Shape;88;p17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0" y="1133800"/>
            <a:ext cx="9143998" cy="3542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body" idx="1"/>
          </p:nvPr>
        </p:nvSpPr>
        <p:spPr bwMode="auto">
          <a:xfrm>
            <a:off x="235500" y="2409775"/>
            <a:ext cx="8520600" cy="24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0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Модуль предназначен для моделирования раскладки кирпичей на навесных панелях с дальнейшей генерацией рабочей документации по Архитектурно Колористическим Решениям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1000" b="1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457200" lvl="0" indent="-2921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"/>
              <a:buChar char="●"/>
              <a:defRPr/>
            </a:pPr>
            <a:r>
              <a:rPr lang="ru" sz="1000" b="1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Импорт монтажных планов панелей</a:t>
            </a:r>
            <a:r>
              <a:rPr lang="ru" sz="10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 и описания геометрии здания с ПИК-Панели - воссоздание модели здания с проверкой коллизий размещения панелей 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457200" lvl="0" indent="-2921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"/>
              <a:buChar char="●"/>
              <a:defRPr/>
            </a:pPr>
            <a:r>
              <a:rPr lang="ru" sz="1000" b="1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База марок окон и артикулов кирпичей</a:t>
            </a:r>
            <a:r>
              <a:rPr lang="ru" sz="10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 - использование утвержденных типоразмеров, с возможностью формирования списка для применения в проекте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457200" lvl="0" indent="-2921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"/>
              <a:buChar char="●"/>
              <a:defRPr/>
            </a:pPr>
            <a:r>
              <a:rPr lang="ru" sz="1000" b="1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Библиотеки паттернов рисунка и раскладки</a:t>
            </a:r>
            <a:r>
              <a:rPr lang="ru" sz="10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 с возможностью редактирования и добавления новых - сокращение времени на внесение новых элементов для применения в проекте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457200" lvl="0" indent="-2921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"/>
              <a:buChar char="●"/>
              <a:defRPr/>
            </a:pPr>
            <a:r>
              <a:rPr lang="ru" sz="1000" b="1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Инструменты поиска и контроля</a:t>
            </a:r>
            <a:r>
              <a:rPr lang="ru" sz="10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 малоиспользуемых типоразмеров, проверки баланса тыльных и лицевых сторон, равенства настроек кладки по стояку - позволяет снизить номенклатуру и неиспользуемые остатки кирпичей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457200" lvl="0" indent="-2921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"/>
              <a:buChar char="●"/>
              <a:defRPr/>
            </a:pPr>
            <a:r>
              <a:rPr lang="ru" sz="1000" b="1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Экспорт рассчитанных колористических индексов</a:t>
            </a:r>
            <a:r>
              <a:rPr lang="ru" sz="10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 в ПИК-Панели для формирования задания ОСК 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  <a:p>
            <a:pPr marL="457200" lvl="0" indent="-2921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"/>
              <a:buChar char="●"/>
              <a:defRPr/>
            </a:pPr>
            <a:r>
              <a:rPr lang="ru" sz="10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Генерация данных для </a:t>
            </a:r>
            <a:r>
              <a:rPr lang="ru" sz="1000" b="1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автоматического формирования альбома</a:t>
            </a:r>
            <a:r>
              <a:rPr lang="ru" sz="1000">
                <a:solidFill>
                  <a:schemeClr val="dk1"/>
                </a:solidFill>
                <a:latin typeface="Montserrat"/>
                <a:ea typeface="Montserrat"/>
                <a:cs typeface="Montserrat"/>
              </a:rPr>
              <a:t> КР (АР2) и разверток фасадов (АР5)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id="94" name="Google Shape;94;p18"/>
          <p:cNvSpPr txBox="1"/>
          <p:nvPr>
            <p:ph type="body" idx="1"/>
          </p:nvPr>
        </p:nvSpPr>
        <p:spPr bwMode="auto">
          <a:xfrm>
            <a:off x="464100" y="4752925"/>
            <a:ext cx="2069700" cy="3143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100" u="sng">
                <a:solidFill>
                  <a:schemeClr val="hlink"/>
                </a:solidFill>
                <a:hlinkClick r:id="rId2" tooltip="https://youtu.be/Imj2cHxQ6e0"/>
              </a:rPr>
              <a:t>Краткая видеодемонстрация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</a:endParaRPr>
          </a:p>
        </p:txBody>
      </p:sp>
      <p:pic>
        <p:nvPicPr>
          <p:cNvPr id="95" name="Google Shape;95;p18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340274" y="787050"/>
            <a:ext cx="2806954" cy="169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/>
          <p:nvPr/>
        </p:nvPicPr>
        <p:blipFill>
          <a:blip r:embed="rId4">
            <a:alphaModFix/>
          </a:blip>
          <a:stretch/>
        </p:blipFill>
        <p:spPr bwMode="auto">
          <a:xfrm>
            <a:off x="3147229" y="787050"/>
            <a:ext cx="3222464" cy="169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/>
          <p:nvPr/>
        </p:nvPicPr>
        <p:blipFill>
          <a:blip r:embed="rId5">
            <a:alphaModFix/>
          </a:blip>
          <a:srcRect l="0" t="0" r="53750" b="9188"/>
          <a:stretch/>
        </p:blipFill>
        <p:spPr bwMode="auto">
          <a:xfrm>
            <a:off x="6568838" y="902712"/>
            <a:ext cx="2011749" cy="139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8"/>
          <p:cNvPicPr/>
          <p:nvPr/>
        </p:nvPicPr>
        <p:blipFill>
          <a:blip r:embed="rId6">
            <a:alphaModFix/>
          </a:blip>
          <a:stretch/>
        </p:blipFill>
        <p:spPr bwMode="auto">
          <a:xfrm>
            <a:off x="8313874" y="4823332"/>
            <a:ext cx="553501" cy="116469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8"/>
          <p:cNvSpPr txBox="1"/>
          <p:nvPr>
            <p:ph type="ctrTitle" idx="4294967295"/>
          </p:nvPr>
        </p:nvSpPr>
        <p:spPr bwMode="auto">
          <a:xfrm>
            <a:off x="180250" y="175650"/>
            <a:ext cx="7306500" cy="6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000">
                <a:solidFill>
                  <a:srgbClr val="0A055F"/>
                </a:solidFill>
                <a:latin typeface="Montserrat ExtraBold"/>
                <a:ea typeface="Montserrat ExtraBold"/>
                <a:cs typeface="Montserrat ExtraBold"/>
              </a:rPr>
              <a:t>R2. Колористика</a:t>
            </a:r>
            <a:r>
              <a:rPr lang="ru" sz="3000">
                <a:solidFill>
                  <a:schemeClr val="accent3"/>
                </a:solidFill>
                <a:latin typeface="Montserrat ExtraBold"/>
                <a:ea typeface="Montserrat ExtraBold"/>
                <a:cs typeface="Montserrat ExtraBold"/>
              </a:rPr>
              <a:t>  </a:t>
            </a:r>
            <a:r>
              <a:rPr lang="ru" sz="3000">
                <a:solidFill>
                  <a:srgbClr val="CCCCCC"/>
                </a:solidFill>
                <a:latin typeface="Montserrat ExtraBold"/>
                <a:ea typeface="Montserrat ExtraBold"/>
                <a:cs typeface="Montserrat ExtraBold"/>
              </a:rPr>
              <a:t>Описание</a:t>
            </a:r>
            <a:endParaRPr sz="3000">
              <a:solidFill>
                <a:srgbClr val="CCCCCC"/>
              </a:solidFill>
              <a:latin typeface="Montserrat ExtraBold"/>
              <a:ea typeface="Montserrat ExtraBold"/>
              <a:cs typeface="Montserrat ExtraBold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8313874" y="4823332"/>
            <a:ext cx="553501" cy="116469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0"/>
          <p:cNvSpPr txBox="1"/>
          <p:nvPr>
            <p:ph type="title"/>
          </p:nvPr>
        </p:nvSpPr>
        <p:spPr bwMode="auto">
          <a:xfrm>
            <a:off x="295274" y="166125"/>
            <a:ext cx="8572200" cy="6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2900">
                <a:solidFill>
                  <a:srgbClr val="0A055F"/>
                </a:solidFill>
                <a:latin typeface="Montserrat ExtraBold"/>
                <a:ea typeface="Montserrat ExtraBold"/>
                <a:cs typeface="Montserrat ExtraBold"/>
              </a:rPr>
              <a:t>Процесс получения документации</a:t>
            </a:r>
            <a:endParaRPr sz="2900">
              <a:solidFill>
                <a:srgbClr val="CCCCCC"/>
              </a:solidFill>
              <a:latin typeface="Montserrat ExtraBold"/>
              <a:ea typeface="Montserrat ExtraBold"/>
              <a:cs typeface="Montserrat ExtraBold"/>
            </a:endParaRPr>
          </a:p>
        </p:txBody>
      </p:sp>
      <p:pic>
        <p:nvPicPr>
          <p:cNvPr id="113" name="Google Shape;113;p20"/>
          <p:cNvPicPr/>
          <p:nvPr/>
        </p:nvPicPr>
        <p:blipFill>
          <a:blip r:embed="rId4">
            <a:alphaModFix/>
          </a:blip>
          <a:stretch/>
        </p:blipFill>
        <p:spPr bwMode="auto">
          <a:xfrm>
            <a:off x="152400" y="929925"/>
            <a:ext cx="8839199" cy="35548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8" name="Google Shape;118;p21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8313874" y="4823332"/>
            <a:ext cx="553501" cy="116469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1"/>
          <p:cNvSpPr txBox="1"/>
          <p:nvPr>
            <p:ph type="title"/>
          </p:nvPr>
        </p:nvSpPr>
        <p:spPr bwMode="auto">
          <a:xfrm>
            <a:off x="400050" y="166125"/>
            <a:ext cx="8382300" cy="59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2900">
                <a:solidFill>
                  <a:srgbClr val="0A055F"/>
                </a:solidFill>
                <a:latin typeface="Montserrat ExtraBold"/>
                <a:ea typeface="Montserrat ExtraBold"/>
                <a:cs typeface="Montserrat ExtraBold"/>
              </a:rPr>
              <a:t>Результаты генерации из модели</a:t>
            </a:r>
            <a:endParaRPr sz="2900">
              <a:solidFill>
                <a:srgbClr val="CCCCCC"/>
              </a:solidFill>
              <a:latin typeface="Montserrat ExtraBold"/>
              <a:ea typeface="Montserrat ExtraBold"/>
              <a:cs typeface="Montserrat ExtraBold"/>
            </a:endParaRPr>
          </a:p>
        </p:txBody>
      </p:sp>
      <p:pic>
        <p:nvPicPr>
          <p:cNvPr id="120" name="Google Shape;120;p21"/>
          <p:cNvPicPr/>
          <p:nvPr/>
        </p:nvPicPr>
        <p:blipFill>
          <a:blip r:embed="rId4">
            <a:alphaModFix/>
          </a:blip>
          <a:stretch/>
        </p:blipFill>
        <p:spPr bwMode="auto">
          <a:xfrm>
            <a:off x="552450" y="929925"/>
            <a:ext cx="4352924" cy="3082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/>
          <p:nvPr/>
        </p:nvPicPr>
        <p:blipFill>
          <a:blip r:embed="rId5">
            <a:alphaModFix/>
          </a:blip>
          <a:stretch/>
        </p:blipFill>
        <p:spPr bwMode="auto">
          <a:xfrm>
            <a:off x="6076950" y="967975"/>
            <a:ext cx="1533770" cy="180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1"/>
          <p:cNvPicPr/>
          <p:nvPr/>
        </p:nvPicPr>
        <p:blipFill>
          <a:blip r:embed="rId6">
            <a:alphaModFix/>
          </a:blip>
          <a:stretch/>
        </p:blipFill>
        <p:spPr bwMode="auto">
          <a:xfrm>
            <a:off x="5063325" y="2774174"/>
            <a:ext cx="3804051" cy="123795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1"/>
          <p:cNvSpPr txBox="1"/>
          <p:nvPr/>
        </p:nvSpPr>
        <p:spPr bwMode="auto">
          <a:xfrm>
            <a:off x="1869450" y="4180125"/>
            <a:ext cx="5245800" cy="2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>
                <a:solidFill>
                  <a:srgbClr val="081E50"/>
                </a:solidFill>
                <a:latin typeface="Montserrat"/>
                <a:ea typeface="Montserrat"/>
                <a:cs typeface="Montserrat"/>
              </a:rPr>
              <a:t>Документация для АР2. Колористические решения</a:t>
            </a:r>
            <a:endParaRPr sz="1200" b="1">
              <a:solidFill>
                <a:srgbClr val="FF492C"/>
              </a:solidFill>
              <a:latin typeface="Montserrat"/>
              <a:ea typeface="Montserrat"/>
              <a:cs typeface="Montserra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8" name="Google Shape;128;p22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8313874" y="4823332"/>
            <a:ext cx="553501" cy="116469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2"/>
          <p:cNvSpPr txBox="1"/>
          <p:nvPr>
            <p:ph type="title"/>
          </p:nvPr>
        </p:nvSpPr>
        <p:spPr bwMode="auto">
          <a:xfrm>
            <a:off x="400050" y="166125"/>
            <a:ext cx="8382300" cy="59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2900">
                <a:solidFill>
                  <a:srgbClr val="0A055F"/>
                </a:solidFill>
                <a:latin typeface="Montserrat ExtraBold"/>
                <a:ea typeface="Montserrat ExtraBold"/>
                <a:cs typeface="Montserrat ExtraBold"/>
              </a:rPr>
              <a:t>Результаты генерации из модели</a:t>
            </a:r>
            <a:endParaRPr sz="2900">
              <a:solidFill>
                <a:srgbClr val="CCCCCC"/>
              </a:solidFill>
              <a:latin typeface="Montserrat ExtraBold"/>
              <a:ea typeface="Montserrat ExtraBold"/>
              <a:cs typeface="Montserrat ExtraBold"/>
            </a:endParaRPr>
          </a:p>
        </p:txBody>
      </p:sp>
      <p:pic>
        <p:nvPicPr>
          <p:cNvPr id="130" name="Google Shape;130;p22"/>
          <p:cNvPicPr/>
          <p:nvPr/>
        </p:nvPicPr>
        <p:blipFill>
          <a:blip r:embed="rId4">
            <a:alphaModFix/>
          </a:blip>
          <a:stretch/>
        </p:blipFill>
        <p:spPr bwMode="auto">
          <a:xfrm>
            <a:off x="1166813" y="785925"/>
            <a:ext cx="6686551" cy="177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2"/>
          <p:cNvPicPr/>
          <p:nvPr/>
        </p:nvPicPr>
        <p:blipFill>
          <a:blip r:embed="rId5">
            <a:alphaModFix/>
          </a:blip>
          <a:stretch/>
        </p:blipFill>
        <p:spPr bwMode="auto">
          <a:xfrm>
            <a:off x="1081238" y="2712125"/>
            <a:ext cx="7019926" cy="1973851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2"/>
          <p:cNvSpPr txBox="1"/>
          <p:nvPr/>
        </p:nvSpPr>
        <p:spPr bwMode="auto">
          <a:xfrm>
            <a:off x="1949100" y="4685975"/>
            <a:ext cx="5245800" cy="2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1200" b="1">
                <a:solidFill>
                  <a:srgbClr val="081E50"/>
                </a:solidFill>
                <a:latin typeface="Montserrat"/>
                <a:ea typeface="Montserrat"/>
                <a:cs typeface="Montserrat"/>
              </a:rPr>
              <a:t>Данные</a:t>
            </a:r>
            <a:r>
              <a:rPr lang="ru" sz="1200" b="1">
                <a:solidFill>
                  <a:srgbClr val="081E50"/>
                </a:solidFill>
                <a:latin typeface="Montserrat"/>
                <a:ea typeface="Montserrat"/>
                <a:cs typeface="Montserrat"/>
              </a:rPr>
              <a:t> для формирования АР5. Фасады.</a:t>
            </a:r>
            <a:endParaRPr sz="1200" b="1">
              <a:solidFill>
                <a:srgbClr val="FF492C"/>
              </a:solidFill>
              <a:latin typeface="Montserrat"/>
              <a:ea typeface="Montserrat"/>
              <a:cs typeface="Montserra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R7-Office/2024.1.1.375</Application>
  <DocSecurity>0</DocSecurity>
  <PresentationFormat>On-screen Show (4:3)</PresentationFormat>
  <Paragraphs>0</Paragraphs>
  <Slides>17</Slides>
  <Notes>17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>Владимир Прудников</cp:lastModifiedBy>
  <cp:revision>1</cp:revision>
  <dcterms:modified xsi:type="dcterms:W3CDTF">2024-07-08T08:17:10Z</dcterms:modified>
  <cp:category/>
  <cp:contentStatus/>
  <cp:version/>
</cp:coreProperties>
</file>