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9144000" cy="51435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DE1A38F-3F74-4F3F-8E2E-EA37468AFA09}">
  <a:tblStyle styleId="{4BB1A766-457C-4645-BAC8-BCC4AA57092B}" styleName="Table_1">
    <a:wholeTbl>
      <a:tcTxStyle>
        <a:srgbClr val="000000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noFill/>
            </a:ln>
          </a:top>
          <a:bottom>
            <a:ln w="12700">
              <a:noFill/>
            </a:ln>
          </a:bottom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EDE1A38F-3F74-4F3F-8E2E-EA37468AFA09}" styleName="Table_0">
    <a:wholeTbl>
      <a:tcTxStyle>
        <a:srgbClr val="000000"/>
      </a:tcTxStyle>
      <a:tcStyle>
        <a:tcBdr>
          <a:left>
            <a:ln w="9525">
              <a:solidFill>
                <a:srgbClr val="9E9E9E"/>
              </a:solidFill>
            </a:ln>
          </a:left>
          <a:right>
            <a:ln w="9525">
              <a:solidFill>
                <a:srgbClr val="9E9E9E"/>
              </a:solidFill>
            </a:ln>
          </a:right>
          <a:top>
            <a:ln w="9525">
              <a:solidFill>
                <a:srgbClr val="9E9E9E"/>
              </a:solidFill>
            </a:ln>
          </a:top>
          <a:bottom>
            <a:ln w="9525">
              <a:solidFill>
                <a:srgbClr val="9E9E9E"/>
              </a:solidFill>
            </a:ln>
          </a:bottom>
          <a:insideH>
            <a:ln w="9525">
              <a:solidFill>
                <a:srgbClr val="9E9E9E"/>
              </a:solidFill>
            </a:ln>
          </a:insideH>
          <a:insideV>
            <a:ln w="9525">
              <a:solidFill>
                <a:srgbClr val="9E9E9E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8" y="16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61199" cy="611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slide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 bwMode="auto"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anchor="b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 bwMode="auto"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" name="Google Shape;12;p2">
            <a:extLst>
              <a:ext uri="{FF2B5EF4-FFF2-40B4-BE49-F238E27FC236}">
                <a16:creationId xmlns:a16="http://schemas.microsoft.com/office/drawing/2014/main" id="{E534BCAB-F7D1-46DC-9564-71723B926CED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0D66CF-1837-493A-9D8F-72E3D1530A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288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ig number" userDrawn="1">
  <p:cSld name="BIG_NUMB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 bwMode="auto"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anchor="b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 bwMode="auto"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47;p11">
            <a:extLst>
              <a:ext uri="{FF2B5EF4-FFF2-40B4-BE49-F238E27FC236}">
                <a16:creationId xmlns:a16="http://schemas.microsoft.com/office/drawing/2014/main" id="{44FFDE07-5E03-465D-A30B-AF8A17D7848F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8C76F7D-AFE4-4E3F-802A-B4ECF9BBF1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4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9;p12">
            <a:extLst>
              <a:ext uri="{FF2B5EF4-FFF2-40B4-BE49-F238E27FC236}">
                <a16:creationId xmlns:a16="http://schemas.microsoft.com/office/drawing/2014/main" id="{59DFCEA0-2B7C-4FB0-92B0-0979D0F80A39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253B2DE-7D72-435F-9B0C-D7AF1108C3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948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header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 bwMode="auto"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anchor="ctr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" name="Google Shape;15;p3">
            <a:extLst>
              <a:ext uri="{FF2B5EF4-FFF2-40B4-BE49-F238E27FC236}">
                <a16:creationId xmlns:a16="http://schemas.microsoft.com/office/drawing/2014/main" id="{CE3AF8A1-FA47-4C0C-8B65-E821B564B178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731C9EC-6DB0-42B1-BF16-22132FBB2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56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and body" type="tx" userDrawn="1">
  <p:cSld name="TITLE_AND_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>
            <a:extLst>
              <a:ext uri="{FF2B5EF4-FFF2-40B4-BE49-F238E27FC236}">
                <a16:creationId xmlns:a16="http://schemas.microsoft.com/office/drawing/2014/main" id="{E9D2232A-D645-47B5-82E6-BA54D536C219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ABE872-9B45-48FA-9521-EC407261F8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472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and two columns" type="twoColTx" userDrawn="1">
  <p:cSld name="TITLE_AND_TWO_COLUM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 bwMode="auto">
          <a:xfrm>
            <a:off x="4832399" y="1152475"/>
            <a:ext cx="3999900" cy="34164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" name="Google Shape;24;p5">
            <a:extLst>
              <a:ext uri="{FF2B5EF4-FFF2-40B4-BE49-F238E27FC236}">
                <a16:creationId xmlns:a16="http://schemas.microsoft.com/office/drawing/2014/main" id="{D62568A3-DAB6-4EC4-BA60-20BB9F309E90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C868DF-1EA9-4022-B7F9-979EF5E75F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959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only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" name="Google Shape;27;p6">
            <a:extLst>
              <a:ext uri="{FF2B5EF4-FFF2-40B4-BE49-F238E27FC236}">
                <a16:creationId xmlns:a16="http://schemas.microsoft.com/office/drawing/2014/main" id="{93BDE593-BCD8-4CB6-95F3-F88539199EF4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946113-4C35-45C6-ABC1-1D3FF4478A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255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One column text" userDrawn="1">
  <p:cSld name="ONE_COLUM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 bwMode="auto"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anchor="b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 bwMode="auto"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" name="Google Shape;31;p7">
            <a:extLst>
              <a:ext uri="{FF2B5EF4-FFF2-40B4-BE49-F238E27FC236}">
                <a16:creationId xmlns:a16="http://schemas.microsoft.com/office/drawing/2014/main" id="{A77D2AB3-2542-43ED-BDDA-B5CCFDB7FF48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107A3E-4AC7-499E-9D08-6E903E2AE1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65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Main point" userDrawn="1">
  <p:cSld name="MAIN_POI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 bwMode="auto"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anchor="ctr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" name="Google Shape;34;p8">
            <a:extLst>
              <a:ext uri="{FF2B5EF4-FFF2-40B4-BE49-F238E27FC236}">
                <a16:creationId xmlns:a16="http://schemas.microsoft.com/office/drawing/2014/main" id="{8D5E6F54-DA4A-4EA3-9DF5-1B02EA5EAE41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158442-C850-4066-9506-766ECC9B6C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3321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title and description" userDrawn="1">
  <p:cSld name="SECTION_TITLE_AND_DESCRI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36;p9">
            <a:extLst>
              <a:ext uri="{FF2B5EF4-FFF2-40B4-BE49-F238E27FC236}">
                <a16:creationId xmlns:a16="http://schemas.microsoft.com/office/drawing/2014/main" id="{D2D2DF8C-34C2-4A44-BA8B-8BF5702A6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0"/>
            <a:ext cx="4572000" cy="51435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 bwMode="auto">
          <a:xfrm>
            <a:off x="265500" y="1233175"/>
            <a:ext cx="4045199" cy="1482300"/>
          </a:xfrm>
          <a:prstGeom prst="rect">
            <a:avLst/>
          </a:prstGeom>
        </p:spPr>
        <p:txBody>
          <a:bodyPr spcFirstLastPara="1" anchor="b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 bwMode="auto">
          <a:xfrm>
            <a:off x="265500" y="2803075"/>
            <a:ext cx="4045199" cy="1235099"/>
          </a:xfrm>
          <a:prstGeom prst="rect">
            <a:avLst/>
          </a:prstGeom>
        </p:spPr>
        <p:txBody>
          <a:bodyPr spcFirstLastPara="1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 bwMode="auto"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anchor="ctr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" name="Google Shape;40;p9">
            <a:extLst>
              <a:ext uri="{FF2B5EF4-FFF2-40B4-BE49-F238E27FC236}">
                <a16:creationId xmlns:a16="http://schemas.microsoft.com/office/drawing/2014/main" id="{9D383614-E294-4CB2-A323-07BA97AF748C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2AD867-536B-48EF-A71C-044802D5FD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728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Caption" userDrawn="1">
  <p:cSld name="CAPTION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 bwMode="auto"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anchor="ctr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3" name="Google Shape;43;p10">
            <a:extLst>
              <a:ext uri="{FF2B5EF4-FFF2-40B4-BE49-F238E27FC236}">
                <a16:creationId xmlns:a16="http://schemas.microsoft.com/office/drawing/2014/main" id="{7B33B6A6-898F-42FC-BB5C-0B4C2538D415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A7D7E1-66B7-4CF0-A02A-584097EF55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757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>
            <a:extLst>
              <a:ext uri="{FF2B5EF4-FFF2-40B4-BE49-F238E27FC236}">
                <a16:creationId xmlns:a16="http://schemas.microsoft.com/office/drawing/2014/main" id="{AA4E4D0B-738B-4FAB-8798-32AE15054246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11150" y="444500"/>
            <a:ext cx="85217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  <p:sp>
        <p:nvSpPr>
          <p:cNvPr id="1027" name="Google Shape;7;p1">
            <a:extLst>
              <a:ext uri="{FF2B5EF4-FFF2-40B4-BE49-F238E27FC236}">
                <a16:creationId xmlns:a16="http://schemas.microsoft.com/office/drawing/2014/main" id="{06FCA249-0ECB-4789-B456-B51F2DB8F76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311150" y="1152525"/>
            <a:ext cx="85217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  <p:sp>
        <p:nvSpPr>
          <p:cNvPr id="1028" name="Google Shape;8;p1">
            <a:extLst>
              <a:ext uri="{FF2B5EF4-FFF2-40B4-BE49-F238E27FC236}">
                <a16:creationId xmlns:a16="http://schemas.microsoft.com/office/drawing/2014/main" id="{CDCD133C-908A-4750-8D22-93932E029982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8472488" y="4662488"/>
            <a:ext cx="549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000">
                <a:solidFill>
                  <a:srgbClr val="595959"/>
                </a:solidFill>
              </a:defRPr>
            </a:lvl1pPr>
          </a:lstStyle>
          <a:p>
            <a:fld id="{FD1DB596-4A2C-498E-A835-3668672CB8E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737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Google Shape;54;p13">
            <a:extLst>
              <a:ext uri="{FF2B5EF4-FFF2-40B4-BE49-F238E27FC236}">
                <a16:creationId xmlns:a16="http://schemas.microsoft.com/office/drawing/2014/main" id="{7EECCF95-ACB8-401B-A1B2-8E9706B05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520700"/>
            <a:ext cx="85201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FFFFFF"/>
                </a:solidFill>
                <a:latin typeface="Carlito"/>
                <a:ea typeface="Carlito"/>
                <a:cs typeface="Carlito"/>
              </a:rPr>
              <a:t>Февраль 2025</a:t>
            </a:r>
            <a:endParaRPr lang="ru-RU" altLang="ru-RU" sz="2600" b="1" dirty="0">
              <a:solidFill>
                <a:srgbClr val="FFFFFF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3315" name="Google Shape;55;p13">
            <a:extLst>
              <a:ext uri="{FF2B5EF4-FFF2-40B4-BE49-F238E27FC236}">
                <a16:creationId xmlns:a16="http://schemas.microsoft.com/office/drawing/2014/main" id="{36B92C00-10F3-4411-B106-A2D59DB5B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1185863"/>
            <a:ext cx="852011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b="1">
                <a:solidFill>
                  <a:srgbClr val="FFFFFF"/>
                </a:solidFill>
                <a:latin typeface="Carlito"/>
                <a:ea typeface="Carlito"/>
                <a:cs typeface="Carlito"/>
              </a:rPr>
              <a:t>Отчет по работе сервиса Фабрика семейств</a:t>
            </a:r>
          </a:p>
          <a:p>
            <a:pPr eaLnBrk="1" hangingPunct="1"/>
            <a:r>
              <a:rPr lang="ru-RU" altLang="ru-RU" sz="2500" b="1">
                <a:solidFill>
                  <a:srgbClr val="FFFFFF"/>
                </a:solidFill>
                <a:latin typeface="Carlito"/>
                <a:ea typeface="Carlito"/>
                <a:cs typeface="Carlito"/>
              </a:rPr>
              <a:t>ООО "Перспектива"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Google Shape;61;p14">
            <a:extLst>
              <a:ext uri="{FF2B5EF4-FFF2-40B4-BE49-F238E27FC236}">
                <a16:creationId xmlns:a16="http://schemas.microsoft.com/office/drawing/2014/main" id="{E3B303A3-5865-4B3B-B98F-3EA4919E7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2" name="Google Shape;62;p14">
            <a:extLst>
              <a:ext uri="{FF2B5EF4-FFF2-40B4-BE49-F238E27FC236}">
                <a16:creationId xmlns:a16="http://schemas.microsoft.com/office/drawing/2014/main" id="{933803A0-E3BB-4F81-A4EC-93630ED39C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7188897"/>
              </p:ext>
            </p:extLst>
          </p:nvPr>
        </p:nvGraphicFramePr>
        <p:xfrm>
          <a:off x="334963" y="896938"/>
          <a:ext cx="4171949" cy="3114695"/>
        </p:xfrm>
        <a:graphic>
          <a:graphicData uri="http://schemas.openxmlformats.org/drawingml/2006/table">
            <a:tbl>
              <a:tblPr>
                <a:tableStyleId>{EDE1A38F-3F74-4F3F-8E2E-EA37468AFA09}</a:tableStyleId>
              </a:tblPr>
              <a:tblGrid>
                <a:gridCol w="969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6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6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777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архитектурных решений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12 </a:t>
                      </a: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12 </a:t>
                      </a: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5,9 дней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1,9 часа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 часа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11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9,3 </a:t>
                      </a: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дня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1,3 дней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16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2,7 часа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0,25 часа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3" name="Google Shape;63;p14">
            <a:extLst>
              <a:ext uri="{FF2B5EF4-FFF2-40B4-BE49-F238E27FC236}">
                <a16:creationId xmlns:a16="http://schemas.microsoft.com/office/drawing/2014/main" id="{96294741-F215-4337-BEA5-E364A8B36AFA}"/>
              </a:ext>
            </a:extLst>
          </p:cNvPr>
          <p:cNvSpPr txBox="1"/>
          <p:nvPr/>
        </p:nvSpPr>
        <p:spPr bwMode="auto">
          <a:xfrm>
            <a:off x="247682" y="4140903"/>
            <a:ext cx="8217302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kern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4385" name="Google Shape;64;p14">
            <a:extLst>
              <a:ext uri="{FF2B5EF4-FFF2-40B4-BE49-F238E27FC236}">
                <a16:creationId xmlns:a16="http://schemas.microsoft.com/office/drawing/2014/main" id="{DD70985C-0C0E-4E22-B659-2B4F24BB7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6525" y="1031875"/>
            <a:ext cx="33750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lang="ru-RU" altLang="ru-RU" sz="1200">
              <a:solidFill>
                <a:srgbClr val="0A055F"/>
              </a:solidFill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65" name="Google Shape;65;p14">
            <a:extLst>
              <a:ext uri="{FF2B5EF4-FFF2-40B4-BE49-F238E27FC236}">
                <a16:creationId xmlns:a16="http://schemas.microsoft.com/office/drawing/2014/main" id="{4EB5C631-16DF-4E89-8202-0E157720F9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8082882"/>
              </p:ext>
            </p:extLst>
          </p:nvPr>
        </p:nvGraphicFramePr>
        <p:xfrm>
          <a:off x="5274923" y="1354515"/>
          <a:ext cx="2854511" cy="702151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125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30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Окна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Подписи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146845"/>
                  </a:ext>
                </a:extLst>
              </a:tr>
            </a:tbl>
          </a:graphicData>
        </a:graphic>
      </p:graphicFrame>
      <p:sp>
        <p:nvSpPr>
          <p:cNvPr id="14387" name="Google Shape;66;p14">
            <a:extLst>
              <a:ext uri="{FF2B5EF4-FFF2-40B4-BE49-F238E27FC236}">
                <a16:creationId xmlns:a16="http://schemas.microsoft.com/office/drawing/2014/main" id="{4D01A371-4A62-4B4F-914A-2D61E7EDB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1288" y="2227263"/>
            <a:ext cx="33702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lang="ru-RU" altLang="ru-RU" sz="2000" dirty="0">
              <a:solidFill>
                <a:srgbClr val="0A055F"/>
              </a:solidFill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67" name="Google Shape;67;p14">
            <a:extLst>
              <a:ext uri="{FF2B5EF4-FFF2-40B4-BE49-F238E27FC236}">
                <a16:creationId xmlns:a16="http://schemas.microsoft.com/office/drawing/2014/main" id="{FD6734B8-67C5-40F2-96AC-EA01A4EF2B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025531"/>
              </p:ext>
            </p:extLst>
          </p:nvPr>
        </p:nvGraphicFramePr>
        <p:xfrm>
          <a:off x="5284708" y="2551104"/>
          <a:ext cx="2834940" cy="515588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105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Оформление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3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Google Shape;63;p14">
            <a:extLst>
              <a:ext uri="{FF2B5EF4-FFF2-40B4-BE49-F238E27FC236}">
                <a16:creationId xmlns:a16="http://schemas.microsoft.com/office/drawing/2014/main" id="{C412EFDB-217D-42B3-8F1F-B309AAA8CEDB}"/>
              </a:ext>
            </a:extLst>
          </p:cNvPr>
          <p:cNvSpPr txBox="1"/>
          <p:nvPr/>
        </p:nvSpPr>
        <p:spPr bwMode="auto">
          <a:xfrm>
            <a:off x="247682" y="4382577"/>
            <a:ext cx="7959395" cy="393521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4390" name="Google Shape;92;p16">
            <a:extLst>
              <a:ext uri="{FF2B5EF4-FFF2-40B4-BE49-F238E27FC236}">
                <a16:creationId xmlns:a16="http://schemas.microsoft.com/office/drawing/2014/main" id="{C6DB6E1A-BE47-48DB-83EF-DFE20E1C7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(АР/АИ)</a:t>
            </a:r>
          </a:p>
        </p:txBody>
      </p:sp>
      <p:sp>
        <p:nvSpPr>
          <p:cNvPr id="364967725" name="Google Shape;65;p15">
            <a:extLst>
              <a:ext uri="{FF2B5EF4-FFF2-40B4-BE49-F238E27FC236}">
                <a16:creationId xmlns:a16="http://schemas.microsoft.com/office/drawing/2014/main" id="{FCD58415-4C18-4912-90ED-50909008EAD9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301523366" name="Прямая соединительная линия 1301523365">
            <a:extLst>
              <a:ext uri="{FF2B5EF4-FFF2-40B4-BE49-F238E27FC236}">
                <a16:creationId xmlns:a16="http://schemas.microsoft.com/office/drawing/2014/main" id="{80F1F980-5641-4F14-916E-55AA9DBE09CA}"/>
              </a:ext>
            </a:extLst>
          </p:cNvPr>
          <p:cNvCxnSpPr>
            <a:cxnSpLocks/>
          </p:cNvCxnSpPr>
          <p:nvPr/>
        </p:nvCxnSpPr>
        <p:spPr bwMode="auto">
          <a:xfrm>
            <a:off x="74613" y="738188"/>
            <a:ext cx="899001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1188006" name="Прямая соединительная линия 1801188005">
            <a:extLst>
              <a:ext uri="{FF2B5EF4-FFF2-40B4-BE49-F238E27FC236}">
                <a16:creationId xmlns:a16="http://schemas.microsoft.com/office/drawing/2014/main" id="{FE9070DC-AB60-46B3-84C8-64A0964303C6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94" name="Google Shape;72;p15">
            <a:extLst>
              <a:ext uri="{FF2B5EF4-FFF2-40B4-BE49-F238E27FC236}">
                <a16:creationId xmlns:a16="http://schemas.microsoft.com/office/drawing/2014/main" id="{78D7F268-2242-443E-8A2E-D179096BA24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</a:rPr>
              <a:t>1</a:t>
            </a:r>
            <a:endParaRPr lang="ru-RU" altLang="ru-RU" sz="1000">
              <a:solidFill>
                <a:srgbClr val="595959"/>
              </a:solidFill>
              <a:latin typeface="Carlito"/>
              <a:ea typeface="Carlito"/>
              <a:cs typeface="Carlito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oogle Shape;61;p14">
            <a:extLst>
              <a:ext uri="{FF2B5EF4-FFF2-40B4-BE49-F238E27FC236}">
                <a16:creationId xmlns:a16="http://schemas.microsoft.com/office/drawing/2014/main" id="{C9AAE25E-4C75-46DF-B6E3-F84DE9739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2" name="Google Shape;62;p14">
            <a:extLst>
              <a:ext uri="{FF2B5EF4-FFF2-40B4-BE49-F238E27FC236}">
                <a16:creationId xmlns:a16="http://schemas.microsoft.com/office/drawing/2014/main" id="{1A6119CC-E12B-4EDE-8FF9-57E2B892B2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102737"/>
              </p:ext>
            </p:extLst>
          </p:nvPr>
        </p:nvGraphicFramePr>
        <p:xfrm>
          <a:off x="334963" y="885825"/>
          <a:ext cx="4171951" cy="3114695"/>
        </p:xfrm>
        <a:graphic>
          <a:graphicData uri="http://schemas.openxmlformats.org/drawingml/2006/table">
            <a:tbl>
              <a:tblPr>
                <a:tableStyleId>{EDE1A38F-3F74-4F3F-8E2E-EA37468AFA09}</a:tableStyleId>
              </a:tblPr>
              <a:tblGrid>
                <a:gridCol w="934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777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Блок стандартизации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410" name="Google Shape;92;p16">
            <a:extLst>
              <a:ext uri="{FF2B5EF4-FFF2-40B4-BE49-F238E27FC236}">
                <a16:creationId xmlns:a16="http://schemas.microsoft.com/office/drawing/2014/main" id="{C23D57AB-5D29-4150-B5EA-69FCDC2CC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(АР/АИ)</a:t>
            </a:r>
          </a:p>
        </p:txBody>
      </p:sp>
      <p:cxnSp>
        <p:nvCxnSpPr>
          <p:cNvPr id="366702984" name="Прямая соединительная линия 366702983">
            <a:extLst>
              <a:ext uri="{FF2B5EF4-FFF2-40B4-BE49-F238E27FC236}">
                <a16:creationId xmlns:a16="http://schemas.microsoft.com/office/drawing/2014/main" id="{6F9CEA43-769F-47F6-9DEA-E41F19DAAB2E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1538095" name="Google Shape;65;p15">
            <a:extLst>
              <a:ext uri="{FF2B5EF4-FFF2-40B4-BE49-F238E27FC236}">
                <a16:creationId xmlns:a16="http://schemas.microsoft.com/office/drawing/2014/main" id="{8C6046DE-0124-402F-A323-1480C29A5201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 dirty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 dirty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sp>
        <p:nvSpPr>
          <p:cNvPr id="15413" name="Google Shape;72;p15">
            <a:extLst>
              <a:ext uri="{FF2B5EF4-FFF2-40B4-BE49-F238E27FC236}">
                <a16:creationId xmlns:a16="http://schemas.microsoft.com/office/drawing/2014/main" id="{39FA664E-C117-44D0-A6B2-FDEE50D5187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  <a:latin typeface="Carlito"/>
                <a:ea typeface="Carlito"/>
                <a:cs typeface="Carlito"/>
              </a:rPr>
              <a:t>2</a:t>
            </a:r>
          </a:p>
        </p:txBody>
      </p:sp>
      <p:sp>
        <p:nvSpPr>
          <p:cNvPr id="2141337906" name="Google Shape;63;p14">
            <a:extLst>
              <a:ext uri="{FF2B5EF4-FFF2-40B4-BE49-F238E27FC236}">
                <a16:creationId xmlns:a16="http://schemas.microsoft.com/office/drawing/2014/main" id="{E0B2747E-316F-4C22-90FF-88BE0E34B789}"/>
              </a:ext>
            </a:extLst>
          </p:cNvPr>
          <p:cNvSpPr txBox="1"/>
          <p:nvPr/>
        </p:nvSpPr>
        <p:spPr bwMode="auto">
          <a:xfrm>
            <a:off x="247682" y="4140903"/>
            <a:ext cx="8217661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kern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885325478" name="Google Shape;63;p14">
            <a:extLst>
              <a:ext uri="{FF2B5EF4-FFF2-40B4-BE49-F238E27FC236}">
                <a16:creationId xmlns:a16="http://schemas.microsoft.com/office/drawing/2014/main" id="{FD11B8A1-64FB-427C-8004-B257170285EA}"/>
              </a:ext>
            </a:extLst>
          </p:cNvPr>
          <p:cNvSpPr txBox="1"/>
          <p:nvPr/>
        </p:nvSpPr>
        <p:spPr bwMode="auto">
          <a:xfrm>
            <a:off x="247682" y="4382577"/>
            <a:ext cx="7959754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Google Shape;84;p16">
            <a:extLst>
              <a:ext uri="{FF2B5EF4-FFF2-40B4-BE49-F238E27FC236}">
                <a16:creationId xmlns:a16="http://schemas.microsoft.com/office/drawing/2014/main" id="{6D7753EE-ABF9-43B1-B7F4-B8326A4C3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7" name="Google Shape;87;p16">
            <a:extLst>
              <a:ext uri="{FF2B5EF4-FFF2-40B4-BE49-F238E27FC236}">
                <a16:creationId xmlns:a16="http://schemas.microsoft.com/office/drawing/2014/main" id="{EF47DE03-E21D-4D22-8312-3FD8CA8C98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1663571"/>
              </p:ext>
            </p:extLst>
          </p:nvPr>
        </p:nvGraphicFramePr>
        <p:xfrm>
          <a:off x="334963" y="903288"/>
          <a:ext cx="3605212" cy="1812924"/>
        </p:xfrm>
        <a:graphic>
          <a:graphicData uri="http://schemas.openxmlformats.org/drawingml/2006/table">
            <a:tbl>
              <a:tblPr>
                <a:tableStyleId>{EDE1A38F-3F74-4F3F-8E2E-EA37468AFA09}</a:tableStyleId>
              </a:tblPr>
              <a:tblGrid>
                <a:gridCol w="2504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0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656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en-US" sz="10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BIM-</a:t>
                      </a:r>
                      <a:r>
                        <a:rPr lang="ru-RU" sz="10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поддержка</a:t>
                      </a:r>
                      <a:endParaRPr sz="1000" dirty="0">
                        <a:latin typeface="Carlito"/>
                        <a:cs typeface="Carlito"/>
                      </a:endParaRP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10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Проект 04_30</a:t>
                      </a:r>
                      <a:endParaRPr sz="10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1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r>
                        <a:rPr lang="en-US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</a:t>
                      </a:r>
                      <a:r>
                        <a:rPr lang="ru-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на доработку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</a:t>
                      </a: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31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</a:t>
                      </a: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оработано семейств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31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3,1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31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0,75 час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00" marR="91400" marT="91426" marB="91426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407" name="Google Shape;92;p16">
            <a:extLst>
              <a:ext uri="{FF2B5EF4-FFF2-40B4-BE49-F238E27FC236}">
                <a16:creationId xmlns:a16="http://schemas.microsoft.com/office/drawing/2014/main" id="{B3C3476D-34B8-4D52-912C-59C94165C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(АР/АИ)</a:t>
            </a:r>
          </a:p>
        </p:txBody>
      </p:sp>
      <p:sp>
        <p:nvSpPr>
          <p:cNvPr id="1846359722" name="Google Shape;65;p15">
            <a:extLst>
              <a:ext uri="{FF2B5EF4-FFF2-40B4-BE49-F238E27FC236}">
                <a16:creationId xmlns:a16="http://schemas.microsoft.com/office/drawing/2014/main" id="{5A750BC7-0284-41DF-9BD7-E1C34AC7557B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862208748" name="Прямая соединительная линия 862208747">
            <a:extLst>
              <a:ext uri="{FF2B5EF4-FFF2-40B4-BE49-F238E27FC236}">
                <a16:creationId xmlns:a16="http://schemas.microsoft.com/office/drawing/2014/main" id="{6522F5D9-C3B1-48C3-A431-6249FA74800F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11" name="Google Shape;72;p15">
            <a:extLst>
              <a:ext uri="{FF2B5EF4-FFF2-40B4-BE49-F238E27FC236}">
                <a16:creationId xmlns:a16="http://schemas.microsoft.com/office/drawing/2014/main" id="{8C01FF4F-A282-4F26-B370-91E7FF25E23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  <a:latin typeface="Carlito"/>
                <a:ea typeface="Carlito"/>
                <a:cs typeface="Carlito"/>
              </a:rPr>
              <a:t>3</a:t>
            </a:r>
          </a:p>
        </p:txBody>
      </p:sp>
      <p:sp>
        <p:nvSpPr>
          <p:cNvPr id="2087707961" name="Google Shape;63;p14">
            <a:extLst>
              <a:ext uri="{FF2B5EF4-FFF2-40B4-BE49-F238E27FC236}">
                <a16:creationId xmlns:a16="http://schemas.microsoft.com/office/drawing/2014/main" id="{81E7BE68-0BC8-44F6-9368-34537C114D69}"/>
              </a:ext>
            </a:extLst>
          </p:cNvPr>
          <p:cNvSpPr txBox="1"/>
          <p:nvPr/>
        </p:nvSpPr>
        <p:spPr bwMode="auto">
          <a:xfrm>
            <a:off x="247682" y="4140903"/>
            <a:ext cx="8217661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kern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800299287" name="Google Shape;63;p14">
            <a:extLst>
              <a:ext uri="{FF2B5EF4-FFF2-40B4-BE49-F238E27FC236}">
                <a16:creationId xmlns:a16="http://schemas.microsoft.com/office/drawing/2014/main" id="{5703F3CC-6FDA-4DBF-82AC-60D88DF3667B}"/>
              </a:ext>
            </a:extLst>
          </p:cNvPr>
          <p:cNvSpPr txBox="1"/>
          <p:nvPr/>
        </p:nvSpPr>
        <p:spPr bwMode="auto">
          <a:xfrm>
            <a:off x="247682" y="4382577"/>
            <a:ext cx="7959754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1" name="Google Shape;66;p14">
            <a:extLst>
              <a:ext uri="{FF2B5EF4-FFF2-40B4-BE49-F238E27FC236}">
                <a16:creationId xmlns:a16="http://schemas.microsoft.com/office/drawing/2014/main" id="{CB2B817C-C648-4C94-BC0F-C7DF7F469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3827" y="903288"/>
            <a:ext cx="33702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lang="ru-RU" altLang="ru-RU" sz="2000" dirty="0">
              <a:solidFill>
                <a:srgbClr val="0A055F"/>
              </a:solidFill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12" name="Google Shape;67;p14">
            <a:extLst>
              <a:ext uri="{FF2B5EF4-FFF2-40B4-BE49-F238E27FC236}">
                <a16:creationId xmlns:a16="http://schemas.microsoft.com/office/drawing/2014/main" id="{E39F320A-B6EE-42FE-80CF-97FC6B15B0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650794"/>
              </p:ext>
            </p:extLst>
          </p:nvPr>
        </p:nvGraphicFramePr>
        <p:xfrm>
          <a:off x="5267247" y="1227129"/>
          <a:ext cx="2834940" cy="515588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105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Стены и перегородки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17">
            <a:extLst>
              <a:ext uri="{FF2B5EF4-FFF2-40B4-BE49-F238E27FC236}">
                <a16:creationId xmlns:a16="http://schemas.microsoft.com/office/drawing/2014/main" id="{1F49A161-00C3-40FB-B10B-999D7BB708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710831"/>
              </p:ext>
            </p:extLst>
          </p:nvPr>
        </p:nvGraphicFramePr>
        <p:xfrm>
          <a:off x="344488" y="885825"/>
          <a:ext cx="4400550" cy="3114695"/>
        </p:xfrm>
        <a:graphic>
          <a:graphicData uri="http://schemas.openxmlformats.org/drawingml/2006/table">
            <a:tbl>
              <a:tblPr>
                <a:tableStyleId>{EDE1A38F-3F74-4F3F-8E2E-EA37468AFA09}</a:tableStyleId>
              </a:tblPr>
              <a:tblGrid>
                <a:gridCol w="890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3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4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777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конструктивных решений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КЖС</a:t>
                      </a:r>
                      <a:endParaRPr sz="10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</a:t>
                      </a: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</a:t>
                      </a: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4,9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1,2 час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14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11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8,9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3,1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862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1,9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1,3 час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13" marB="91413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98" name="Google Shape;98;p17">
            <a:extLst>
              <a:ext uri="{FF2B5EF4-FFF2-40B4-BE49-F238E27FC236}">
                <a16:creationId xmlns:a16="http://schemas.microsoft.com/office/drawing/2014/main" id="{FA074A47-5F72-4312-9CA7-5865EF0083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099454"/>
              </p:ext>
            </p:extLst>
          </p:nvPr>
        </p:nvGraphicFramePr>
        <p:xfrm>
          <a:off x="5263328" y="2908119"/>
          <a:ext cx="3039833" cy="660023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82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100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Подписи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1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spc="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Узлы КЖС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>
                    <a:lnL w="11900" algn="ctr">
                      <a:solidFill>
                        <a:srgbClr val="CCCCCC"/>
                      </a:solidFill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КЖС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 anchor="ctr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10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726751"/>
                  </a:ext>
                </a:extLst>
              </a:tr>
            </a:tbl>
          </a:graphicData>
        </a:graphic>
      </p:graphicFrame>
      <p:pic>
        <p:nvPicPr>
          <p:cNvPr id="17456" name="Google Shape;101;p17">
            <a:extLst>
              <a:ext uri="{FF2B5EF4-FFF2-40B4-BE49-F238E27FC236}">
                <a16:creationId xmlns:a16="http://schemas.microsoft.com/office/drawing/2014/main" id="{1D8E4757-6BB3-4115-94BA-BF0510A1A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7" name="Google Shape;92;p16">
            <a:extLst>
              <a:ext uri="{FF2B5EF4-FFF2-40B4-BE49-F238E27FC236}">
                <a16:creationId xmlns:a16="http://schemas.microsoft.com/office/drawing/2014/main" id="{2D2FB26C-F981-4328-9888-A132A7F09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45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(КР)</a:t>
            </a:r>
          </a:p>
        </p:txBody>
      </p:sp>
      <p:sp>
        <p:nvSpPr>
          <p:cNvPr id="323913818" name="Google Shape;65;p15">
            <a:extLst>
              <a:ext uri="{FF2B5EF4-FFF2-40B4-BE49-F238E27FC236}">
                <a16:creationId xmlns:a16="http://schemas.microsoft.com/office/drawing/2014/main" id="{A2CFA8B7-C707-4549-87B4-2980065A52F9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70233020" name="Прямая соединительная линия 170233019">
            <a:extLst>
              <a:ext uri="{FF2B5EF4-FFF2-40B4-BE49-F238E27FC236}">
                <a16:creationId xmlns:a16="http://schemas.microsoft.com/office/drawing/2014/main" id="{B2C0516E-10B2-4C4B-A3E4-47503F0FDFDF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60" name="Google Shape;64;p14">
            <a:extLst>
              <a:ext uri="{FF2B5EF4-FFF2-40B4-BE49-F238E27FC236}">
                <a16:creationId xmlns:a16="http://schemas.microsoft.com/office/drawing/2014/main" id="{872D1353-E3A6-4C4F-907D-D88873914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8275" y="996950"/>
            <a:ext cx="3267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lang="ru-RU" altLang="ru-RU" sz="2000"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1089512510" name="Google Shape;65;p14">
            <a:extLst>
              <a:ext uri="{FF2B5EF4-FFF2-40B4-BE49-F238E27FC236}">
                <a16:creationId xmlns:a16="http://schemas.microsoft.com/office/drawing/2014/main" id="{6E90378F-B1CA-438D-B121-6CFDA0992D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211603"/>
              </p:ext>
            </p:extLst>
          </p:nvPr>
        </p:nvGraphicFramePr>
        <p:xfrm>
          <a:off x="5263328" y="1319801"/>
          <a:ext cx="3051993" cy="778605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 anchor="ctr">
                    <a:lnL w="9524" algn="ctr">
                      <a:solidFill>
                        <a:srgbClr val="CCCCCC"/>
                      </a:solidFill>
                    </a:lnL>
                    <a:lnR w="9524" algn="ctr">
                      <a:solidFill>
                        <a:srgbClr val="CCCCCC"/>
                      </a:solidFill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 anchor="ctr">
                    <a:lnL w="9524" algn="ctr">
                      <a:solidFill>
                        <a:srgbClr val="CCCCCC"/>
                      </a:solidFill>
                    </a:lnL>
                    <a:lnR w="9524" algn="ctr">
                      <a:solidFill>
                        <a:srgbClr val="CCCCCC"/>
                      </a:solidFill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49" marB="19049" anchor="ctr">
                    <a:lnL w="9524" algn="ctr">
                      <a:solidFill>
                        <a:srgbClr val="CCCCCC"/>
                      </a:solidFill>
                    </a:lnL>
                    <a:lnR w="9524" algn="ctr">
                      <a:solidFill>
                        <a:srgbClr val="CCCCCC"/>
                      </a:solidFill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Детали из металлопроката в составе закладных деталей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4" algn="ctr">
                      <a:solidFill>
                        <a:srgbClr val="CCCCCC"/>
                      </a:solidFill>
                    </a:lnL>
                    <a:lnR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5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4" algn="ctr">
                      <a:solidFill>
                        <a:srgbClr val="CCCCCC"/>
                      </a:solidFill>
                    </a:lnR>
                    <a:lnT w="9524" algn="ctr">
                      <a:solidFill>
                        <a:srgbClr val="CCCCCC"/>
                      </a:solidFill>
                    </a:lnT>
                    <a:lnB w="9524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295267"/>
                  </a:ext>
                </a:extLst>
              </a:tr>
            </a:tbl>
          </a:graphicData>
        </a:graphic>
      </p:graphicFrame>
      <p:sp>
        <p:nvSpPr>
          <p:cNvPr id="17462" name="Google Shape;64;p14">
            <a:extLst>
              <a:ext uri="{FF2B5EF4-FFF2-40B4-BE49-F238E27FC236}">
                <a16:creationId xmlns:a16="http://schemas.microsoft.com/office/drawing/2014/main" id="{C9E48FFE-C0E0-4443-9196-B4207C93E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3" y="2514600"/>
            <a:ext cx="3268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lang="ru-RU" altLang="ru-RU" sz="2000">
              <a:latin typeface="Carlito"/>
              <a:ea typeface="Carlito"/>
              <a:cs typeface="Carlito"/>
            </a:endParaRPr>
          </a:p>
        </p:txBody>
      </p:sp>
      <p:sp>
        <p:nvSpPr>
          <p:cNvPr id="17463" name="Google Shape;72;p15">
            <a:extLst>
              <a:ext uri="{FF2B5EF4-FFF2-40B4-BE49-F238E27FC236}">
                <a16:creationId xmlns:a16="http://schemas.microsoft.com/office/drawing/2014/main" id="{6E7D00A9-B7D8-4A37-82DA-43B919C53FE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</a:rPr>
              <a:t>1</a:t>
            </a:r>
            <a:endParaRPr lang="ru-RU" altLang="ru-RU" sz="1000">
              <a:solidFill>
                <a:srgbClr val="595959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238482653" name="Google Shape;63;p14">
            <a:extLst>
              <a:ext uri="{FF2B5EF4-FFF2-40B4-BE49-F238E27FC236}">
                <a16:creationId xmlns:a16="http://schemas.microsoft.com/office/drawing/2014/main" id="{6373E30C-4E25-42AD-ACE1-3BED36F5ED15}"/>
              </a:ext>
            </a:extLst>
          </p:cNvPr>
          <p:cNvSpPr txBox="1"/>
          <p:nvPr/>
        </p:nvSpPr>
        <p:spPr bwMode="auto">
          <a:xfrm>
            <a:off x="247682" y="4140903"/>
            <a:ext cx="8217661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kern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2121009956" name="Google Shape;63;p14">
            <a:extLst>
              <a:ext uri="{FF2B5EF4-FFF2-40B4-BE49-F238E27FC236}">
                <a16:creationId xmlns:a16="http://schemas.microsoft.com/office/drawing/2014/main" id="{CCE0D55B-3524-4BA8-9E6E-A3FB8693BE9C}"/>
              </a:ext>
            </a:extLst>
          </p:cNvPr>
          <p:cNvSpPr txBox="1"/>
          <p:nvPr/>
        </p:nvSpPr>
        <p:spPr bwMode="auto">
          <a:xfrm>
            <a:off x="247682" y="4382577"/>
            <a:ext cx="7959754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Google Shape;117;p19">
            <a:extLst>
              <a:ext uri="{FF2B5EF4-FFF2-40B4-BE49-F238E27FC236}">
                <a16:creationId xmlns:a16="http://schemas.microsoft.com/office/drawing/2014/main" id="{C895BCFD-51AC-48D9-8D5E-1CFC8ACC8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8" name="Google Shape;118;p19">
            <a:extLst>
              <a:ext uri="{FF2B5EF4-FFF2-40B4-BE49-F238E27FC236}">
                <a16:creationId xmlns:a16="http://schemas.microsoft.com/office/drawing/2014/main" id="{A9C81928-9213-4487-A280-88578E51FD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0875444"/>
              </p:ext>
            </p:extLst>
          </p:nvPr>
        </p:nvGraphicFramePr>
        <p:xfrm>
          <a:off x="354013" y="895350"/>
          <a:ext cx="7897814" cy="3470275"/>
        </p:xfrm>
        <a:graphic>
          <a:graphicData uri="http://schemas.openxmlformats.org/drawingml/2006/table">
            <a:tbl>
              <a:tblPr>
                <a:tableStyleId>{EDE1A38F-3F74-4F3F-8E2E-EA37468AFA09}</a:tableStyleId>
              </a:tblPr>
              <a:tblGrid>
                <a:gridCol w="1097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1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05743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инженерных решений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 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8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(Солнцев М.А. Солнцева В.Г.,  Воищев Р.В.)</a:t>
                      </a:r>
                      <a:endParaRPr sz="8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СС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74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37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37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  <a:bevel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4,5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  <a:beve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8,8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374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  <a:bevel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2,6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374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37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37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0,25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1,2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0,27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914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0,1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1,1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0,4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11" marR="91411" marT="91442" marB="91442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8531" name="Google Shape;92;p16">
            <a:extLst>
              <a:ext uri="{FF2B5EF4-FFF2-40B4-BE49-F238E27FC236}">
                <a16:creationId xmlns:a16="http://schemas.microsoft.com/office/drawing/2014/main" id="{A25552D5-F58C-4F77-B3E9-5122DB250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76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(ИОС)</a:t>
            </a:r>
          </a:p>
        </p:txBody>
      </p:sp>
      <p:sp>
        <p:nvSpPr>
          <p:cNvPr id="1895389322" name="Google Shape;65;p15">
            <a:extLst>
              <a:ext uri="{FF2B5EF4-FFF2-40B4-BE49-F238E27FC236}">
                <a16:creationId xmlns:a16="http://schemas.microsoft.com/office/drawing/2014/main" id="{83C43D07-3361-4511-8C60-4A58496A2671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161908996" name="Прямая соединительная линия 1161908995">
            <a:extLst>
              <a:ext uri="{FF2B5EF4-FFF2-40B4-BE49-F238E27FC236}">
                <a16:creationId xmlns:a16="http://schemas.microsoft.com/office/drawing/2014/main" id="{239F9859-4A3B-46CE-9F25-454229C57864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34" name="Google Shape;72;p15">
            <a:extLst>
              <a:ext uri="{FF2B5EF4-FFF2-40B4-BE49-F238E27FC236}">
                <a16:creationId xmlns:a16="http://schemas.microsoft.com/office/drawing/2014/main" id="{A7F56CF4-A9DF-4FBC-90BC-36E40BA52B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</a:rPr>
              <a:t>1</a:t>
            </a:r>
            <a:endParaRPr lang="ru-RU" altLang="ru-RU" sz="1000">
              <a:solidFill>
                <a:srgbClr val="595959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818272222" name="Google Shape;63;p14">
            <a:extLst>
              <a:ext uri="{FF2B5EF4-FFF2-40B4-BE49-F238E27FC236}">
                <a16:creationId xmlns:a16="http://schemas.microsoft.com/office/drawing/2014/main" id="{1F4A40CB-3293-4A99-9576-5FF6F411BEB8}"/>
              </a:ext>
            </a:extLst>
          </p:cNvPr>
          <p:cNvSpPr txBox="1"/>
          <p:nvPr/>
        </p:nvSpPr>
        <p:spPr bwMode="auto">
          <a:xfrm>
            <a:off x="247682" y="4426653"/>
            <a:ext cx="8217661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kern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562321865" name="Google Shape;63;p14">
            <a:extLst>
              <a:ext uri="{FF2B5EF4-FFF2-40B4-BE49-F238E27FC236}">
                <a16:creationId xmlns:a16="http://schemas.microsoft.com/office/drawing/2014/main" id="{E1804A66-51F1-4982-81E3-F407BCC4A231}"/>
              </a:ext>
            </a:extLst>
          </p:cNvPr>
          <p:cNvSpPr txBox="1"/>
          <p:nvPr/>
        </p:nvSpPr>
        <p:spPr bwMode="auto">
          <a:xfrm>
            <a:off x="247682" y="4668327"/>
            <a:ext cx="7959754" cy="393519"/>
          </a:xfrm>
          <a:prstGeom prst="rect">
            <a:avLst/>
          </a:prstGeom>
          <a:noFill/>
          <a:ln>
            <a:noFill/>
          </a:ln>
        </p:spPr>
        <p:txBody>
          <a:bodyPr spcFirstLastPara="1" lIns="91424" tIns="91424" rIns="91424" bIns="91424">
            <a:spAutoFit/>
          </a:bodyPr>
          <a:lstStyle/>
          <a:p>
            <a:pPr eaLnBrk="1" fontAlgn="auto" hangingPunct="1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2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kern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kern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kern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Google Shape;117;p19">
            <a:extLst>
              <a:ext uri="{FF2B5EF4-FFF2-40B4-BE49-F238E27FC236}">
                <a16:creationId xmlns:a16="http://schemas.microsoft.com/office/drawing/2014/main" id="{9104511F-FD69-4E8A-B335-13BC27AF7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4843463"/>
            <a:ext cx="554037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oogle Shape;121;p19">
            <a:extLst>
              <a:ext uri="{FF2B5EF4-FFF2-40B4-BE49-F238E27FC236}">
                <a16:creationId xmlns:a16="http://schemas.microsoft.com/office/drawing/2014/main" id="{7294AA82-75FE-47B6-81B4-2F748E2E76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7764620"/>
              </p:ext>
            </p:extLst>
          </p:nvPr>
        </p:nvGraphicFramePr>
        <p:xfrm>
          <a:off x="549903" y="1254645"/>
          <a:ext cx="3317942" cy="888714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33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8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Насосные станции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6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Не определён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11900" algn="ctr">
                      <a:solidFill>
                        <a:srgbClr val="CCCCCC"/>
                      </a:solidFill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ТМ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6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736690"/>
                  </a:ext>
                </a:extLst>
              </a:tr>
              <a:tr h="172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Подписи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11900" algn="ctr">
                      <a:solidFill>
                        <a:srgbClr val="CCCCCC"/>
                      </a:solidFill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60" name="Google Shape;120;p19">
            <a:extLst>
              <a:ext uri="{FF2B5EF4-FFF2-40B4-BE49-F238E27FC236}">
                <a16:creationId xmlns:a16="http://schemas.microsoft.com/office/drawing/2014/main" id="{8771B5B8-B038-449B-9EFC-287EAE4FA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884238"/>
            <a:ext cx="35417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lang="ru-RU" altLang="ru-RU" sz="1200"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8" name="Google Shape;123;p19">
            <a:extLst>
              <a:ext uri="{FF2B5EF4-FFF2-40B4-BE49-F238E27FC236}">
                <a16:creationId xmlns:a16="http://schemas.microsoft.com/office/drawing/2014/main" id="{3685C195-B7E2-458F-86FD-776F516EBA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572903"/>
              </p:ext>
            </p:extLst>
          </p:nvPr>
        </p:nvGraphicFramePr>
        <p:xfrm>
          <a:off x="4180163" y="1254645"/>
          <a:ext cx="3317942" cy="702151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327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8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Краны шаровые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ТМ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3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446666"/>
                  </a:ext>
                </a:extLst>
              </a:tr>
              <a:tr h="1569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Световые указатели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ЭОМ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462" name="Google Shape;122;p19">
            <a:extLst>
              <a:ext uri="{FF2B5EF4-FFF2-40B4-BE49-F238E27FC236}">
                <a16:creationId xmlns:a16="http://schemas.microsoft.com/office/drawing/2014/main" id="{C77D5C7A-D2D2-4A58-BA5B-80108DA2F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9888" y="884238"/>
            <a:ext cx="36258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lang="ru-RU" altLang="ru-RU" sz="2000">
              <a:latin typeface="Carlito"/>
              <a:ea typeface="Carlito"/>
              <a:cs typeface="Carlito"/>
            </a:endParaRPr>
          </a:p>
        </p:txBody>
      </p:sp>
      <p:graphicFrame>
        <p:nvGraphicFramePr>
          <p:cNvPr id="12" name="Google Shape;121;p19">
            <a:extLst>
              <a:ext uri="{FF2B5EF4-FFF2-40B4-BE49-F238E27FC236}">
                <a16:creationId xmlns:a16="http://schemas.microsoft.com/office/drawing/2014/main" id="{9E3E36EB-4A54-481A-BCC8-B869B39BC7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613073"/>
              </p:ext>
            </p:extLst>
          </p:nvPr>
        </p:nvGraphicFramePr>
        <p:xfrm>
          <a:off x="4180163" y="3068212"/>
          <a:ext cx="3317942" cy="1204182"/>
        </p:xfrm>
        <a:graphic>
          <a:graphicData uri="http://schemas.openxmlformats.org/drawingml/2006/table">
            <a:tbl>
              <a:tblPr>
                <a:tableStyleId>{4BB1A766-457C-4645-BAC8-BCC4AA57092B}</a:tableStyleId>
              </a:tblPr>
              <a:tblGrid>
                <a:gridCol w="1453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Соединительные детали воздуховодов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19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01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Воздуховоды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11900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900" b="0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01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Установки систем вентиляции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11900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64" name="Google Shape;120;p19">
            <a:extLst>
              <a:ext uri="{FF2B5EF4-FFF2-40B4-BE49-F238E27FC236}">
                <a16:creationId xmlns:a16="http://schemas.microsoft.com/office/drawing/2014/main" id="{AFA50449-AFF9-46B9-8EC8-BB0C921B2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9888" y="2463800"/>
            <a:ext cx="3505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SzPts val="1100"/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 ОВ </a:t>
            </a:r>
            <a:endParaRPr lang="ru-RU" altLang="ru-RU" sz="2000">
              <a:latin typeface="Carlito"/>
              <a:ea typeface="Carlito"/>
              <a:cs typeface="Carlito"/>
            </a:endParaRPr>
          </a:p>
          <a:p>
            <a:pPr eaLnBrk="1" hangingPunct="1">
              <a:lnSpc>
                <a:spcPct val="115000"/>
              </a:lnSpc>
              <a:buSzPts val="1100"/>
            </a:pPr>
            <a:r>
              <a:rPr lang="ru-RU" altLang="ru-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(Солнцев М.А. Солнцева В.Г.,  Воищев Р.В.)</a:t>
            </a:r>
            <a:endParaRPr lang="ru-RU" altLang="ru-RU" sz="2000">
              <a:latin typeface="Carlito"/>
              <a:ea typeface="Carlito"/>
              <a:cs typeface="Carlito"/>
            </a:endParaRPr>
          </a:p>
        </p:txBody>
      </p:sp>
      <p:sp>
        <p:nvSpPr>
          <p:cNvPr id="19465" name="Google Shape;92;p16">
            <a:extLst>
              <a:ext uri="{FF2B5EF4-FFF2-40B4-BE49-F238E27FC236}">
                <a16:creationId xmlns:a16="http://schemas.microsoft.com/office/drawing/2014/main" id="{0AFCB29A-A614-431C-8461-9CF7855F2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271463"/>
            <a:ext cx="29876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91424" rIns="91424" bIns="91424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"Перспектива" (ИОС)</a:t>
            </a:r>
          </a:p>
        </p:txBody>
      </p:sp>
      <p:sp>
        <p:nvSpPr>
          <p:cNvPr id="293269601" name="Google Shape;65;p15">
            <a:extLst>
              <a:ext uri="{FF2B5EF4-FFF2-40B4-BE49-F238E27FC236}">
                <a16:creationId xmlns:a16="http://schemas.microsoft.com/office/drawing/2014/main" id="{5ED0AA08-3275-4DE6-B4B8-0907188BC174}"/>
              </a:ext>
            </a:extLst>
          </p:cNvPr>
          <p:cNvSpPr txBox="1"/>
          <p:nvPr/>
        </p:nvSpPr>
        <p:spPr bwMode="auto">
          <a:xfrm>
            <a:off x="180975" y="125413"/>
            <a:ext cx="3306763" cy="612775"/>
          </a:xfrm>
          <a:prstGeom prst="rect">
            <a:avLst/>
          </a:prstGeom>
          <a:noFill/>
          <a:ln>
            <a:noFill/>
          </a:ln>
        </p:spPr>
        <p:txBody>
          <a:bodyPr spcFirstLastPara="1" lIns="91422" tIns="91422" rIns="91422" bIns="91422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eaLnBrk="1" fontAlgn="auto" hangingPunct="1">
              <a:defRPr/>
            </a:pPr>
            <a:r>
              <a:rPr lang="ru" sz="3000" b="1" kern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 kern="0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 kern="0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064974625" name="Прямая соединительная линия 1064974624">
            <a:extLst>
              <a:ext uri="{FF2B5EF4-FFF2-40B4-BE49-F238E27FC236}">
                <a16:creationId xmlns:a16="http://schemas.microsoft.com/office/drawing/2014/main" id="{A97718A9-564E-42AF-975B-D6598FF98170}"/>
              </a:ext>
            </a:extLst>
          </p:cNvPr>
          <p:cNvCxnSpPr>
            <a:cxnSpLocks/>
          </p:cNvCxnSpPr>
          <p:nvPr/>
        </p:nvCxnSpPr>
        <p:spPr bwMode="auto">
          <a:xfrm>
            <a:off x="76200" y="738188"/>
            <a:ext cx="8991600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8" name="Google Shape;72;p15">
            <a:extLst>
              <a:ext uri="{FF2B5EF4-FFF2-40B4-BE49-F238E27FC236}">
                <a16:creationId xmlns:a16="http://schemas.microsoft.com/office/drawing/2014/main" id="{7BFC5F92-DCBB-4EFF-9545-0DB9CF7EBEF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 lIns="91424" tIns="91424" rIns="91424" bIns="91424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>
                <a:solidFill>
                  <a:srgbClr val="595959"/>
                </a:solidFill>
                <a:latin typeface="Carlito"/>
                <a:ea typeface="Carlito"/>
                <a:cs typeface="Carlito"/>
              </a:rPr>
              <a:t>2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795</Words>
  <Application>Microsoft Office PowerPoint</Application>
  <DocSecurity>0</DocSecurity>
  <PresentationFormat>Экран (16:9)</PresentationFormat>
  <Paragraphs>273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Carlito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Март 2024  Отчет по работе сервиса Фабрика семейств  ООО "Перспектива"</dc:title>
  <dc:subject/>
  <dc:creator>Алдабергенова Альбина Оразбековна</dc:creator>
  <cp:keywords/>
  <dc:description/>
  <cp:lastModifiedBy>Поспелова Татьяна Константиновна</cp:lastModifiedBy>
  <cp:revision>164</cp:revision>
  <dcterms:modified xsi:type="dcterms:W3CDTF">2025-03-03T14:03:01Z</dcterms:modified>
  <cp:category/>
  <cp:contentStatus/>
  <dc:language/>
  <cp:version/>
</cp:coreProperties>
</file>